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b60ef2a1bf4f4d" /><Relationship Type="http://schemas.openxmlformats.org/officeDocument/2006/relationships/extended-properties" Target="/docProps/app.xml" Id="R41d793a7d75d42b6" /><Relationship Type="http://schemas.openxmlformats.org/officeDocument/2006/relationships/officeDocument" Target="/ppt/presentation.xml" Id="R159af6d54ee543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f356de3d314d72"/>
  </p:sldMasterIdLst>
  <p:notesMasterIdLst>
    <p:notesMasterId xmlns:r="http://schemas.openxmlformats.org/officeDocument/2006/relationships" r:id="R4786cd5def6247e2"/>
  </p:notesMasterIdLst>
  <p:sldIdLst>
    <p:sldId xmlns:r="http://schemas.openxmlformats.org/officeDocument/2006/relationships" id="256" r:id="R2d8c3782b3174d49"/>
    <p:sldId xmlns:r="http://schemas.openxmlformats.org/officeDocument/2006/relationships" id="257" r:id="R1b480123eda5448e"/>
    <p:sldId xmlns:r="http://schemas.openxmlformats.org/officeDocument/2006/relationships" id="258" r:id="R7375e1c9a425481d"/>
    <p:sldId xmlns:r="http://schemas.openxmlformats.org/officeDocument/2006/relationships" id="259" r:id="R1e88089359584a91"/>
    <p:sldId xmlns:r="http://schemas.openxmlformats.org/officeDocument/2006/relationships" id="260" r:id="Rd5e8e7a320034c30"/>
    <p:sldId xmlns:r="http://schemas.openxmlformats.org/officeDocument/2006/relationships" id="261" r:id="R9f91f42bcee14c11"/>
    <p:sldId xmlns:r="http://schemas.openxmlformats.org/officeDocument/2006/relationships" id="262" r:id="R615f1dadfaa34bc9"/>
    <p:sldId xmlns:r="http://schemas.openxmlformats.org/officeDocument/2006/relationships" id="263" r:id="Re84d3b0b3bd04609"/>
    <p:sldId xmlns:r="http://schemas.openxmlformats.org/officeDocument/2006/relationships" id="264" r:id="R76b89e322d4a4714"/>
    <p:sldId xmlns:r="http://schemas.openxmlformats.org/officeDocument/2006/relationships" id="265" r:id="R420347ea34d54229"/>
    <p:sldId xmlns:r="http://schemas.openxmlformats.org/officeDocument/2006/relationships" id="266" r:id="R86e6162b74684806"/>
    <p:sldId xmlns:r="http://schemas.openxmlformats.org/officeDocument/2006/relationships" id="267" r:id="R06ad2227b23d4c62"/>
    <p:sldId xmlns:r="http://schemas.openxmlformats.org/officeDocument/2006/relationships" id="268" r:id="Ra7a0d47b43e84937"/>
    <p:sldId xmlns:r="http://schemas.openxmlformats.org/officeDocument/2006/relationships" id="269" r:id="Rd302770003924976"/>
    <p:sldId xmlns:r="http://schemas.openxmlformats.org/officeDocument/2006/relationships" id="270" r:id="R6d29d36762844b9f"/>
    <p:sldId xmlns:r="http://schemas.openxmlformats.org/officeDocument/2006/relationships" id="271" r:id="R38cad8fb21e845b5"/>
    <p:sldId xmlns:r="http://schemas.openxmlformats.org/officeDocument/2006/relationships" id="272" r:id="Rae372947da784fb8"/>
    <p:sldId xmlns:r="http://schemas.openxmlformats.org/officeDocument/2006/relationships" id="273" r:id="R2e368331a60b4606"/>
    <p:sldId xmlns:r="http://schemas.openxmlformats.org/officeDocument/2006/relationships" id="274" r:id="Rab8d59614ddb4e3b"/>
    <p:sldId xmlns:r="http://schemas.openxmlformats.org/officeDocument/2006/relationships" id="275" r:id="R381c297408b14ded"/>
    <p:sldId xmlns:r="http://schemas.openxmlformats.org/officeDocument/2006/relationships" id="276" r:id="R06d5880ed11f4c60"/>
    <p:sldId xmlns:r="http://schemas.openxmlformats.org/officeDocument/2006/relationships" id="277" r:id="R2acc2b40fbc743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9ea108c79e404b" /><Relationship Type="http://schemas.openxmlformats.org/officeDocument/2006/relationships/slideMaster" Target="/ppt/slideMasters/slideMaster1.xml" Id="Rebf356de3d314d72" /><Relationship Type="http://schemas.openxmlformats.org/officeDocument/2006/relationships/notesMaster" Target="/ppt/notesMasters/notesMaster1.xml" Id="R4786cd5def6247e2" /><Relationship Type="http://schemas.openxmlformats.org/officeDocument/2006/relationships/presProps" Target="/ppt/presProps.xml" Id="R7d0f60856abe425e" /><Relationship Type="http://schemas.openxmlformats.org/officeDocument/2006/relationships/tableStyles" Target="/ppt/tableStyles.xml" Id="R9c3a31f2e23d4700" /><Relationship Type="http://schemas.openxmlformats.org/officeDocument/2006/relationships/slide" Target="/ppt/slides/slide1.xml" Id="R2d8c3782b3174d49" /><Relationship Type="http://schemas.openxmlformats.org/officeDocument/2006/relationships/slide" Target="/ppt/slides/slide2.xml" Id="R1b480123eda5448e" /><Relationship Type="http://schemas.openxmlformats.org/officeDocument/2006/relationships/slide" Target="/ppt/slides/slide3.xml" Id="R7375e1c9a425481d" /><Relationship Type="http://schemas.openxmlformats.org/officeDocument/2006/relationships/slide" Target="/ppt/slides/slide4.xml" Id="R1e88089359584a91" /><Relationship Type="http://schemas.openxmlformats.org/officeDocument/2006/relationships/slide" Target="/ppt/slides/slide5.xml" Id="Rd5e8e7a320034c30" /><Relationship Type="http://schemas.openxmlformats.org/officeDocument/2006/relationships/slide" Target="/ppt/slides/slide6.xml" Id="R9f91f42bcee14c11" /><Relationship Type="http://schemas.openxmlformats.org/officeDocument/2006/relationships/slide" Target="/ppt/slides/slide7.xml" Id="R615f1dadfaa34bc9" /><Relationship Type="http://schemas.openxmlformats.org/officeDocument/2006/relationships/slide" Target="/ppt/slides/slide8.xml" Id="Re84d3b0b3bd04609" /><Relationship Type="http://schemas.openxmlformats.org/officeDocument/2006/relationships/slide" Target="/ppt/slides/slide9.xml" Id="R76b89e322d4a4714" /><Relationship Type="http://schemas.openxmlformats.org/officeDocument/2006/relationships/slide" Target="/ppt/slides/slide10.xml" Id="R420347ea34d54229" /><Relationship Type="http://schemas.openxmlformats.org/officeDocument/2006/relationships/slide" Target="/ppt/slides/slide11.xml" Id="R86e6162b74684806" /><Relationship Type="http://schemas.openxmlformats.org/officeDocument/2006/relationships/slide" Target="/ppt/slides/slide12.xml" Id="R06ad2227b23d4c62" /><Relationship Type="http://schemas.openxmlformats.org/officeDocument/2006/relationships/slide" Target="/ppt/slides/slide13.xml" Id="Ra7a0d47b43e84937" /><Relationship Type="http://schemas.openxmlformats.org/officeDocument/2006/relationships/slide" Target="/ppt/slides/slide14.xml" Id="Rd302770003924976" /><Relationship Type="http://schemas.openxmlformats.org/officeDocument/2006/relationships/slide" Target="/ppt/slides/slide15.xml" Id="R6d29d36762844b9f" /><Relationship Type="http://schemas.openxmlformats.org/officeDocument/2006/relationships/slide" Target="/ppt/slides/slide16.xml" Id="R38cad8fb21e845b5" /><Relationship Type="http://schemas.openxmlformats.org/officeDocument/2006/relationships/slide" Target="/ppt/slides/slide17.xml" Id="Rae372947da784fb8" /><Relationship Type="http://schemas.openxmlformats.org/officeDocument/2006/relationships/slide" Target="/ppt/slides/slide18.xml" Id="R2e368331a60b4606" /><Relationship Type="http://schemas.openxmlformats.org/officeDocument/2006/relationships/slide" Target="/ppt/slides/slide19.xml" Id="Rab8d59614ddb4e3b" /><Relationship Type="http://schemas.openxmlformats.org/officeDocument/2006/relationships/slide" Target="/ppt/slides/slide20.xml" Id="R381c297408b14ded" /><Relationship Type="http://schemas.openxmlformats.org/officeDocument/2006/relationships/slide" Target="/ppt/slides/slide21.xml" Id="R06d5880ed11f4c60" /><Relationship Type="http://schemas.openxmlformats.org/officeDocument/2006/relationships/slide" Target="/ppt/slides/slide22.xml" Id="R2acc2b40fbc743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4d9b9299644c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30c491857742ae" /><Relationship Type="http://schemas.openxmlformats.org/officeDocument/2006/relationships/notesMaster" Target="/ppt/notesMasters/notesMaster1.xml" Id="Rf2fa93fc48844f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0294a4c0ee4730" /><Relationship Type="http://schemas.openxmlformats.org/officeDocument/2006/relationships/notesMaster" Target="/ppt/notesMasters/notesMaster1.xml" Id="R9fcaaa8dbf314c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1a2a7c2281447d" /><Relationship Type="http://schemas.openxmlformats.org/officeDocument/2006/relationships/notesMaster" Target="/ppt/notesMasters/notesMaster1.xml" Id="R3ad0143629fb4a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264d7491184d1a" /><Relationship Type="http://schemas.openxmlformats.org/officeDocument/2006/relationships/notesMaster" Target="/ppt/notesMasters/notesMaster1.xml" Id="R6b5892f00b5944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7e426d68d64dbd" /><Relationship Type="http://schemas.openxmlformats.org/officeDocument/2006/relationships/notesMaster" Target="/ppt/notesMasters/notesMaster1.xml" Id="R57f5458506504b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4f8bc36dcc14cfe" /><Relationship Type="http://schemas.openxmlformats.org/officeDocument/2006/relationships/notesMaster" Target="/ppt/notesMasters/notesMaster1.xml" Id="R85d04aac8029488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dacb0abd314d5b" /><Relationship Type="http://schemas.openxmlformats.org/officeDocument/2006/relationships/notesMaster" Target="/ppt/notesMasters/notesMaster1.xml" Id="Ra9ff76cd1c0c4b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2a06226bb34b80" /><Relationship Type="http://schemas.openxmlformats.org/officeDocument/2006/relationships/notesMaster" Target="/ppt/notesMasters/notesMaster1.xml" Id="R8eb7a15243cb4b6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832ea166414178" /><Relationship Type="http://schemas.openxmlformats.org/officeDocument/2006/relationships/notesMaster" Target="/ppt/notesMasters/notesMaster1.xml" Id="Rfe19eaafee9342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f2412dae87420d" /><Relationship Type="http://schemas.openxmlformats.org/officeDocument/2006/relationships/notesMaster" Target="/ppt/notesMasters/notesMaster1.xml" Id="R404b0a98b9384a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0ed514ebc494b39" /><Relationship Type="http://schemas.openxmlformats.org/officeDocument/2006/relationships/notesMaster" Target="/ppt/notesMasters/notesMaster1.xml" Id="R6ee9d4ba8208493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813821cca8c4c94" /><Relationship Type="http://schemas.openxmlformats.org/officeDocument/2006/relationships/notesMaster" Target="/ppt/notesMasters/notesMaster1.xml" Id="Rf4318f43202f4e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4c61aa1ee144305" /><Relationship Type="http://schemas.openxmlformats.org/officeDocument/2006/relationships/notesMaster" Target="/ppt/notesMasters/notesMaster1.xml" Id="Rc1353aa640054d2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a5d038cd83640e2" /><Relationship Type="http://schemas.openxmlformats.org/officeDocument/2006/relationships/notesMaster" Target="/ppt/notesMasters/notesMaster1.xml" Id="R1e89d98667a446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1debd4b5e840ff" /><Relationship Type="http://schemas.openxmlformats.org/officeDocument/2006/relationships/notesMaster" Target="/ppt/notesMasters/notesMaster1.xml" Id="R7b4092cffb1c422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9eec09318194d44" /><Relationship Type="http://schemas.openxmlformats.org/officeDocument/2006/relationships/notesMaster" Target="/ppt/notesMasters/notesMaster1.xml" Id="R036e0bb1df07453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557524af44742bf" /><Relationship Type="http://schemas.openxmlformats.org/officeDocument/2006/relationships/notesMaster" Target="/ppt/notesMasters/notesMaster1.xml" Id="Rd0b9488fe49a458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a78eb99b904d5b" /><Relationship Type="http://schemas.openxmlformats.org/officeDocument/2006/relationships/notesMaster" Target="/ppt/notesMasters/notesMaster1.xml" Id="Rb945e34175fa4bf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71cda24dcf146de" /><Relationship Type="http://schemas.openxmlformats.org/officeDocument/2006/relationships/notesMaster" Target="/ppt/notesMasters/notesMaster1.xml" Id="R32f189d8affe457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c67f40b280c4746" /><Relationship Type="http://schemas.openxmlformats.org/officeDocument/2006/relationships/notesMaster" Target="/ppt/notesMasters/notesMaster1.xml" Id="Rafb1e6f14c494a7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40e20781b5848e7" /><Relationship Type="http://schemas.openxmlformats.org/officeDocument/2006/relationships/notesMaster" Target="/ppt/notesMasters/notesMaster1.xml" Id="R1738471a1dff49c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81c8d7531a0479d" /><Relationship Type="http://schemas.openxmlformats.org/officeDocument/2006/relationships/notesMaster" Target="/ppt/notesMasters/notesMaster1.xml" Id="R9c1df95b03154d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Lisans düzeyinde Duyarga Ağları dersi, 4. hafta. Kaynak: Ian F. Akyildiz ve Mehmet Can Vuran, Wireless Sensor Networks, Wiley, 2010. Bölüm 2 · Uygulamalar ve örnek sistemler. Proje ve platform örnekleri kaynak kitabın tarihsel bağlamında ele alınır. Ders akışı anlatım, örnek çözümü ve sınıf tartışması içerir.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2, s. 17-33.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2, Şekil 2.1, s. 18.</a:t>
            </a:r>
          </a:p>
          <a:p xmlns:a="http://schemas.openxmlformats.org/drawingml/2006/main">
            <a:r>
              <a:t>Görsel: Kullanıcı tarafından sağlanan PDF, Şekil 2.1. Özgün etiketler kaynak dilinde korunmuştur.</a:t>
            </a:r>
          </a:p>
          <a:p xmlns:a="http://schemas.openxmlformats.org/drawingml/2006/main">
            <a:r>
              <a:t>Bölümdeki projeler 2010 kitabında anlatılan tarihsel örneklerdir. Güncel ürün ve klinik kullanılabilirlik iddiası yapılmaz. Şeklin özgün İngilizce etiketleri yanında Türkçe kategori açıklamaları bulunur.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 temelinde karşılaştırma çerçevesi.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2.1-2.1.1, s. 17-18.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2.1.3, s. 19-21, Şekil 2.4.</a:t>
            </a:r>
          </a:p>
          <a:p xmlns:a="http://schemas.openxmlformats.org/drawingml/2006/main">
            <a:r>
              <a:t>Görsel: Kullanıcı tarafından sağlanan PDF, Şekil 2.4. Özgün etiketler kaynak dilinde korunmuştur.</a:t>
            </a:r>
          </a:p>
          <a:p xmlns:a="http://schemas.openxmlformats.org/drawingml/2006/main">
            <a:r>
              <a:t>Sentry nöbetçi düğüm anlamına gelir. Evreler: başlangıç, komşu keşfi, nöbetçi seçimi, durum raporu, güç yönetimi ve olay izleme. Amaç, sürekli etkin altyapı ile uyuyan düğümler arasındaki dengeyi göstermektir.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2.2, s. 21-26.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2.2.1, s. 21-22, Şekil 2.5.</a:t>
            </a:r>
          </a:p>
          <a:p xmlns:a="http://schemas.openxmlformats.org/drawingml/2006/main">
            <a:r>
              <a:t>Görsel: Kullanıcı tarafından sağlanan PDF, Şekil 2.5. Özgün etiketler kaynak dilinde korunmuştur.</a:t>
            </a:r>
          </a:p>
          <a:p xmlns:a="http://schemas.openxmlformats.org/drawingml/2006/main">
            <a:r>
              <a:t>Yuva doluluğu ve mikroiklim gözlenir. Yuva düğümleri ile yüzeydeki hava koşulu düğümlerini ayırın. Kaynaktaki anten mesafesi dönüşümündeki tutarsızlığı tekrarlamamak için sayısal menzil kullanılmadı.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2.2.2, s. 23.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2.2.3, s. 23-24, Şekil 2.6.</a:t>
            </a:r>
          </a:p>
          <a:p xmlns:a="http://schemas.openxmlformats.org/drawingml/2006/main">
            <a:r>
              <a:t>Görsel: Kullanıcı tarafından sağlanan PDF, Şekil 2.6. Özgün etiketler kaynak dilinde korunmuştur.</a:t>
            </a:r>
          </a:p>
          <a:p xmlns:a="http://schemas.openxmlformats.org/drawingml/2006/main">
            <a:r>
              <a:t>Tüm ölçümlerin anında merkeze ulaşması gerekmez. Fırsat oluşunca aktarım, veri saklama ve komşulara kopyalama temel öğretim noktalarıdır. Görsel kaynakta gerçek proje fotoğrafıdır.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2.2.4, s. 24-25.</a:t>
            </a:r>
          </a:p>
          <a:p xmlns:a="http://schemas.openxmlformats.org/drawingml/2006/main">
            <a:r>
              <a:t>Kitapta kısa ve uzun dönem ortalamalarını karşılaştıran olay algılama ve sink tarafından başlatılan veri toplama anlatılır. Ders düzeyinde eşik ve doğrulama mantığına odaklanın.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2.2.5, s. 25-26, Şekil 2.7.</a:t>
            </a:r>
          </a:p>
          <a:p xmlns:a="http://schemas.openxmlformats.org/drawingml/2006/main">
            <a:r>
              <a:t>Görsel: Kullanıcı tarafından sağlanan PDF, Şekil 2.7. Özgün etiketler kaynak dilinde korunmuştur.</a:t>
            </a:r>
          </a:p>
          <a:p xmlns:a="http://schemas.openxmlformats.org/drawingml/2006/main">
            <a:r>
              <a:t>Algılama ile tahmini ayırın. Tek bir eşik ölçümü güvenilir taşkın tahminiyle eşdeğer değildir. Veri kalitesi, model belirsizliği ve bildirim zinciri önemlidir.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2.3, s. 26-29; mahremiyet: ders tartışması.</a:t>
            </a:r>
          </a:p>
          <a:p xmlns:a="http://schemas.openxmlformats.org/drawingml/2006/main">
            <a:r>
              <a:t>Bu slayt mühendislik gereksinimlerini ele alır, klinik tavsiye veya cihaz onayı bilgisi vermez. Mahremiyet gereksinimi öğretim için eklenen tasarım tartışmasıdır.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2.3.2, s. 28, Şekil 2.9.</a:t>
            </a:r>
          </a:p>
          <a:p xmlns:a="http://schemas.openxmlformats.org/drawingml/2006/main">
            <a:r>
              <a:t>Görsel: Kullanıcı tarafından sağlanan PDF, Şekil 2.9. Özgün etiketler kaynak dilinde korunmuştur.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2.3.2, s. 28-29, Şekil 2.10.</a:t>
            </a:r>
          </a:p>
          <a:p xmlns:a="http://schemas.openxmlformats.org/drawingml/2006/main">
            <a:r>
              <a:t>Görsel: Kullanıcı tarafından sağlanan PDF, Şekil 2.10. Özgün etiketler kaynak dilinde korunmuştur.</a:t>
            </a:r>
          </a:p>
          <a:p xmlns:a="http://schemas.openxmlformats.org/drawingml/2006/main">
            <a:r>
              <a:t>Publish/subscribe: yayımla/abone ol. Siyah daireler duyarga düğümleri, gri daireler altyapı düğümleri, kareler PDA veya bilgisayardır. Örnek, kaynak kitabın tarihsel sistem açıklamasıdır.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2.3.1, s. 26-27, Şekil 2.8.</a:t>
            </a:r>
          </a:p>
          <a:p xmlns:a="http://schemas.openxmlformats.org/drawingml/2006/main">
            <a:r>
              <a:t>Görsel: Kullanıcı tarafından sağlanan PDF, Şekil 2.8. Özgün etiketler kaynak dilinde korunmuştur.</a:t>
            </a:r>
          </a:p>
          <a:p xmlns:a="http://schemas.openxmlformats.org/drawingml/2006/main">
            <a:r>
              <a:t>Kitapta anlatılan tarihsel mimari örneğidir. Güncel klinik durum, tedavi başarısı veya ürün bulunabilirliği hakkında çıkarım yapılmamalıdır.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2.4.1, s. 30, Şekil 2.11.</a:t>
            </a:r>
          </a:p>
          <a:p xmlns:a="http://schemas.openxmlformats.org/drawingml/2006/main">
            <a:r>
              <a:t>Görsel: Kullanıcı tarafından sağlanan PDF, Şekil 2.11. Özgün etiketler kaynak dilinde korunmuştur.</a:t>
            </a:r>
          </a:p>
          <a:p xmlns:a="http://schemas.openxmlformats.org/drawingml/2006/main">
            <a:r>
              <a:t>Doğrudan debi ölçümü ile titreşimden dolaylı tahmini ayırın. Boru ve montaj koşulları değiştiğinde kalibrasyon gereksinimini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2.5.1, s. 31-32, Şekil 2.12.</a:t>
            </a:r>
          </a:p>
          <a:p xmlns:a="http://schemas.openxmlformats.org/drawingml/2006/main">
            <a:r>
              <a:t>Görsel: Kullanıcı tarafından sağlanan PDF, Şekil 2.12. Özgün etiketler kaynak dilinde korunmuştur.</a:t>
            </a:r>
          </a:p>
          <a:p xmlns:a="http://schemas.openxmlformats.org/drawingml/2006/main">
            <a:r>
              <a:t>Alt kademe duyarga ağı, orta kademe ağ geçidi ağı, üst kademe kurumsal ağdır. Titreşim verisinin örnekleme ve veri hacmi gereksinimlerini sera örneğiyle karşılaştırın.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2.5.2, s. 32.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Özgün tasarım etkinliği; Bölüm 2 ilkelerine dayalı.</a:t>
            </a:r>
          </a:p>
          <a:p xmlns:a="http://schemas.openxmlformats.org/drawingml/2006/main">
            <a:r>
              <a:t>15-20 dakikalık grup çalışması önerilir. Her grup bir sayfalık çözüm hazırlasın. Veri gereksinimi, ağ bağlantısı, enerji ve bakım tutarlılığı üzerinden tartışın. Yerel kuruluma ilişkin gerçek veri veya saha uygulaması iddiası yoktur.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2.</a:t>
            </a:r>
          </a:p>
          <a:p xmlns:a="http://schemas.openxmlformats.org/drawingml/2006/main">
            <a:r>
              <a:t>Yanıtlar: hareket örüntüsü çalışması anlık bildirim gerektirmeyebilir. Uyarı gecikmesi müdahale süresini azaltır. Kademeler farklı menzil, kapasite ve yönetim gereksinimlerini karşılar. Hareketlilik, veri hacmi, gecikme, enerji ve çevre koşulları yeniden değerlendirilir.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Akyildiz ve Vuran, Wireless Sensor Networks, Wiley, 2010, Bölüm 1-2.</a:t>
            </a:r>
          </a:p>
          <a:p xmlns:a="http://schemas.openxmlformats.org/drawingml/2006/main">
            <a:r>
              <a:t>Kaynak: Ian F. Akyildiz ve Mehmet Can Vuran, Wireless Sensor Networks, John Wiley &amp; Sons, 2010. Bölüm 2 s.17-33. Kullanılan şekiller kullanıcı tarafından sağlanan PDF’den alınmış, şekil numaraları ilgili slaytta gösterilmiştir. Tasarım etkinlikleri öğretim amaçlıdır.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f1f11eb5ba42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a5c790e5fa4c4b" /><Relationship Type="http://schemas.openxmlformats.org/officeDocument/2006/relationships/slideLayout" Target="/ppt/slideLayouts/slideLayout1.xml" Id="R612f809771ee4ad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2f809771ee4ad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ac562109746d2" /><Relationship Type="http://schemas.openxmlformats.org/officeDocument/2006/relationships/image" Target="/ppt/media/image.png" Id="R9ac5d141627348c5" /><Relationship Type="http://schemas.openxmlformats.org/officeDocument/2006/relationships/notesSlide" Target="/ppt/notesSlides/notesSlide1.xml" Id="R149e0b3216174c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d73ad6e9f4bf9" /><Relationship Type="http://schemas.openxmlformats.org/officeDocument/2006/relationships/image" Target="/ppt/media/image2.png" Id="Rf848245480024974" /><Relationship Type="http://schemas.openxmlformats.org/officeDocument/2006/relationships/notesSlide" Target="/ppt/notesSlides/notesSlide2.xml" Id="Rb246ae346f4346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cf6c862714c2f" /><Relationship Type="http://schemas.openxmlformats.org/officeDocument/2006/relationships/image" Target="/ppt/media/image3.png" Id="R25a1ac8a013e49b8" /><Relationship Type="http://schemas.openxmlformats.org/officeDocument/2006/relationships/image" Target="/ppt/media/image4.png" Id="R09626f89e93340d2" /><Relationship Type="http://schemas.openxmlformats.org/officeDocument/2006/relationships/notesSlide" Target="/ppt/notesSlides/notesSlide3.xml" Id="Rcb55bbb222b149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85a49b791478c" /><Relationship Type="http://schemas.openxmlformats.org/officeDocument/2006/relationships/image" Target="/ppt/media/image5.png" Id="Re756db1f553e4122" /><Relationship Type="http://schemas.openxmlformats.org/officeDocument/2006/relationships/notesSlide" Target="/ppt/notesSlides/notesSlide4.xml" Id="R32721a1ee7844e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e99b44f1b4692" /><Relationship Type="http://schemas.openxmlformats.org/officeDocument/2006/relationships/image" Target="/ppt/media/image6.png" Id="Rfca10254dfaa4705" /><Relationship Type="http://schemas.openxmlformats.org/officeDocument/2006/relationships/notesSlide" Target="/ppt/notesSlides/notesSlide5.xml" Id="R671ce34922cf4f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3d318ba5714490" /><Relationship Type="http://schemas.openxmlformats.org/officeDocument/2006/relationships/image" Target="/ppt/media/image7.png" Id="R30067c49800942e5" /><Relationship Type="http://schemas.openxmlformats.org/officeDocument/2006/relationships/image" Target="/ppt/media/image8.png" Id="R30754e7fdeea4b5e" /><Relationship Type="http://schemas.openxmlformats.org/officeDocument/2006/relationships/notesSlide" Target="/ppt/notesSlides/notesSlide6.xml" Id="Rdee577bfa96e4c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46a33551e4760" /><Relationship Type="http://schemas.openxmlformats.org/officeDocument/2006/relationships/image" Target="/ppt/media/image9.png" Id="R1cb9988cbf3e47e4" /><Relationship Type="http://schemas.openxmlformats.org/officeDocument/2006/relationships/notesSlide" Target="/ppt/notesSlides/notesSlide7.xml" Id="R4cc6dc997a3f46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524eaeb0746a5" /><Relationship Type="http://schemas.openxmlformats.org/officeDocument/2006/relationships/image" Target="/ppt/media/image10.png" Id="R808e2fd0140545ca" /><Relationship Type="http://schemas.openxmlformats.org/officeDocument/2006/relationships/image" Target="/ppt/media/image11.png" Id="R7d05e32a18cd4126" /><Relationship Type="http://schemas.openxmlformats.org/officeDocument/2006/relationships/notesSlide" Target="/ppt/notesSlides/notesSlide8.xml" Id="R86ca05db6d5643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b2d47e915430f" /><Relationship Type="http://schemas.openxmlformats.org/officeDocument/2006/relationships/image" Target="/ppt/media/image12.png" Id="R60325effdb794ab8" /><Relationship Type="http://schemas.openxmlformats.org/officeDocument/2006/relationships/notesSlide" Target="/ppt/notesSlides/notesSlide9.xml" Id="R3f48da16f03a44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67792d92f4e6c" /><Relationship Type="http://schemas.openxmlformats.org/officeDocument/2006/relationships/image" Target="/ppt/media/image13.png" Id="R6a6aa92428f14249" /><Relationship Type="http://schemas.openxmlformats.org/officeDocument/2006/relationships/image" Target="/ppt/media/image14.png" Id="R4c3644ed9cc341a4" /><Relationship Type="http://schemas.openxmlformats.org/officeDocument/2006/relationships/notesSlide" Target="/ppt/notesSlides/notesSlide10.xml" Id="R3fcc85c73fa24f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04c0659ff0463e" /><Relationship Type="http://schemas.openxmlformats.org/officeDocument/2006/relationships/image" Target="/ppt/media/image15.png" Id="R2f3e06d8443b4935" /><Relationship Type="http://schemas.openxmlformats.org/officeDocument/2006/relationships/notesSlide" Target="/ppt/notesSlides/notesSlide11.xml" Id="Rb2339a0f2d2f413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9e1c17bc2844c5" /><Relationship Type="http://schemas.openxmlformats.org/officeDocument/2006/relationships/image" Target="/ppt/media/image16.png" Id="R0eba87d42d554730" /><Relationship Type="http://schemas.openxmlformats.org/officeDocument/2006/relationships/image" Target="/ppt/media/image17.png" Id="R2772cbd48e434ef1" /><Relationship Type="http://schemas.openxmlformats.org/officeDocument/2006/relationships/notesSlide" Target="/ppt/notesSlides/notesSlide12.xml" Id="R75528009021b40a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53db3a72b459a" /><Relationship Type="http://schemas.openxmlformats.org/officeDocument/2006/relationships/image" Target="/ppt/media/image18.png" Id="Rcd6f5625592246c3" /><Relationship Type="http://schemas.openxmlformats.org/officeDocument/2006/relationships/notesSlide" Target="/ppt/notesSlides/notesSlide13.xml" Id="Ra4983ab90ed4489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772ffd5811435a" /><Relationship Type="http://schemas.openxmlformats.org/officeDocument/2006/relationships/image" Target="/ppt/media/image19.png" Id="R85d45426386f4044" /><Relationship Type="http://schemas.openxmlformats.org/officeDocument/2006/relationships/image" Target="/ppt/media/image20.png" Id="R513be3036f38446a" /><Relationship Type="http://schemas.openxmlformats.org/officeDocument/2006/relationships/notesSlide" Target="/ppt/notesSlides/notesSlide14.xml" Id="R5717d69d08fe47f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7c18c5dfe4b09" /><Relationship Type="http://schemas.openxmlformats.org/officeDocument/2006/relationships/image" Target="/ppt/media/image21.png" Id="Rb74f3ac4309e42f9" /><Relationship Type="http://schemas.openxmlformats.org/officeDocument/2006/relationships/image" Target="/ppt/media/image22.png" Id="R7fabd4a36491485c" /><Relationship Type="http://schemas.openxmlformats.org/officeDocument/2006/relationships/notesSlide" Target="/ppt/notesSlides/notesSlide15.xml" Id="R950a3e298c9444d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058ad4b8e64da9" /><Relationship Type="http://schemas.openxmlformats.org/officeDocument/2006/relationships/image" Target="/ppt/media/image23.png" Id="R8e4e7c019e4d4628" /><Relationship Type="http://schemas.openxmlformats.org/officeDocument/2006/relationships/image" Target="/ppt/media/image24.png" Id="R3670abec2eb34782" /><Relationship Type="http://schemas.openxmlformats.org/officeDocument/2006/relationships/notesSlide" Target="/ppt/notesSlides/notesSlide16.xml" Id="R41579539f4a548a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9b285b7f64ba3" /><Relationship Type="http://schemas.openxmlformats.org/officeDocument/2006/relationships/image" Target="/ppt/media/image25.png" Id="R3e299e4d07564ffa" /><Relationship Type="http://schemas.openxmlformats.org/officeDocument/2006/relationships/image" Target="/ppt/media/image26.png" Id="Rce93368cf40946b7" /><Relationship Type="http://schemas.openxmlformats.org/officeDocument/2006/relationships/notesSlide" Target="/ppt/notesSlides/notesSlide17.xml" Id="R9f8fe5400cb54f8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b7acb4682467f" /><Relationship Type="http://schemas.openxmlformats.org/officeDocument/2006/relationships/image" Target="/ppt/media/image27.png" Id="R6d147af04e4a41a6" /><Relationship Type="http://schemas.openxmlformats.org/officeDocument/2006/relationships/image" Target="/ppt/media/image28.png" Id="R6f64f8b4a9a64984" /><Relationship Type="http://schemas.openxmlformats.org/officeDocument/2006/relationships/notesSlide" Target="/ppt/notesSlides/notesSlide18.xml" Id="Redca04ca8e93438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1fb4a2a99e4cd6" /><Relationship Type="http://schemas.openxmlformats.org/officeDocument/2006/relationships/image" Target="/ppt/media/image29.png" Id="Rbb11d8eb90dd4301" /><Relationship Type="http://schemas.openxmlformats.org/officeDocument/2006/relationships/notesSlide" Target="/ppt/notesSlides/notesSlide19.xml" Id="Ra253b6ae81fb4c8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1de81984247d0" /><Relationship Type="http://schemas.openxmlformats.org/officeDocument/2006/relationships/image" Target="/ppt/media/image30.png" Id="R5a63417457fc4b55" /><Relationship Type="http://schemas.openxmlformats.org/officeDocument/2006/relationships/notesSlide" Target="/ppt/notesSlides/notesSlide20.xml" Id="R81ec93f520874eb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e94e2ce5034689" /><Relationship Type="http://schemas.openxmlformats.org/officeDocument/2006/relationships/image" Target="/ppt/media/image31.png" Id="R05dc5b7b97ba4564" /><Relationship Type="http://schemas.openxmlformats.org/officeDocument/2006/relationships/notesSlide" Target="/ppt/notesSlides/notesSlide21.xml" Id="Ra00b316adfb140e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498a9686c4912" /><Relationship Type="http://schemas.openxmlformats.org/officeDocument/2006/relationships/image" Target="/ppt/media/image32.png" Id="R9861d67a328d4dc9" /><Relationship Type="http://schemas.openxmlformats.org/officeDocument/2006/relationships/notesSlide" Target="/ppt/notesSlides/notesSlide22.xml" Id="R2b029de7f5454c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5d141627348c5"/>
          <a:stretch xmlns:a="http://schemas.openxmlformats.org/drawingml/2006/main"/>
        </p:blipFill>
        <p:spPr>
          <a:xfrm xmlns:a="http://schemas.openxmlformats.org/drawingml/2006/main">
            <a:off x="9149564" y="666750"/>
            <a:ext cx="1989123" cy="1952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0C272F-D05B-4F62-B77F-84DBC9AA7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580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4. HAFTA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D933E-08E7-45E5-B22C-E0284E38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101917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Kablosuz Duyarga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Ağı Uygulamaları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A51EC-8435-45EB-8A7C-33D0DC54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1009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CB653"/>
                </a:solidFill>
                <a:latin typeface="Arial"/>
                <a:ea typeface="Arial"/>
                <a:cs typeface="Arial"/>
              </a:rPr>
              <a:t>Bölüm 2 · Uygulamalar ve örnek sistemler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D1934-D7F6-4D01-BD3B-5330C13A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3400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Doç. Dr. Yunus Eği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E7EE43-440C-4B89-B38B-004A9052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38825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Şırnak Üniversitesi · Elektrik-Elektronik Mühendisliği · 2026-2027 Güz</a:t>
            </a:r>
          </a:p>
        </p:txBody>
      </p:sp>
    </p:spTree>
    <p:extLst>
      <p:ext uri="{BB962C8B-B14F-4D97-AF65-F5344CB8AC3E}">
        <p14:creationId xmlns:p14="http://schemas.microsoft.com/office/powerpoint/2010/main" val="2343786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48245480024974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1F17AB-E2C0-422B-9967-61FF26EB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Bu haftanın hedefleri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31635-D3A3-4C90-A460-D4E7C4B5A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DC347-A0E9-4BA0-9E9B-1AB3BD5B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Uygulamaları temel kullanım alanlarına göre sınıflandırmak.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2A068F-0AF2-4644-BD7C-CC2391C0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3E7D1E-3358-407B-A6C8-EED507B7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Bir senaryoda veri, ağ ve enerji ihtiyacını belirlemek.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218669-305B-459B-8FBE-D57339E2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15B5D-61FD-478A-9777-5AF12CA3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Kitaptaki örneklerin mimari seçimlerini açıklamak.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25103-6676-43E1-ABB4-EEFEFF1F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9CFB68-589A-4C29-9DD1-19E55FA7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Yerel bir uygulama için gerekçeli tasarım önermek.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8430EE-C534-424C-BC8D-657D60E9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2, s. 17-33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A84332-BA46-4303-852B-90BF94565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667452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a1ac8a013e49b8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922819-06E2-4E69-BBC9-7BF33100C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Beş temel uygulama alanı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26f89e93340d2"/>
          <a:stretch xmlns:a="http://schemas.openxmlformats.org/drawingml/2006/main"/>
        </p:blipFill>
        <p:spPr>
          <a:xfrm xmlns:a="http://schemas.openxmlformats.org/drawingml/2006/main">
            <a:off x="2286952" y="1666875"/>
            <a:ext cx="7618095" cy="24574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8EC1B-C796-49BB-BC7D-4B2868C16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91025"/>
            <a:ext cx="1071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Askerî izleme ve güvenlik.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6AD6FF-88A9-4280-9E02-35E0A792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48225"/>
            <a:ext cx="1071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Çevresel gözlem.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5135CF-96D8-4C8A-9D88-77151C11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05425"/>
            <a:ext cx="1071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Sağlık, ev ve endüstri uygulamaları.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D5F67-68E3-40E2-8904-D886F02BB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62625"/>
            <a:ext cx="1071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Aynı ağ yaklaşımı farklı gereksinimlere uyarlanır.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E3CF8-6C37-46FE-9414-754527AC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71950"/>
            <a:ext cx="1057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2.1. Kitaptaki uygulama sınıfları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1FF8A2-EED4-4445-A09D-A07A815D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2, Şekil 2.1, s. 18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0CEE8-FDFB-497B-AE00-649C7528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398445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56db1f553e4122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C9CC9-3FC7-451E-A71E-7398A732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Uygulama gereksinimleri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6B39C-6DDD-4411-BF88-04EDBF1DD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0C6558-B1B8-47CC-BB88-2D6142072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Ölçüm: hangi büyüklük, hangi doğrulukla izlenecek?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E4AFF-E846-4C2A-AC67-D31BB7D8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60665-EEEF-40EF-A044-C5B80872C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Zaman: veri ne kadar gecikebilir?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94D3C1-C2F9-44FF-A1B7-6AD38370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2CADFA-01C1-4B07-ACE8-2DAC434A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Yerleşim: düğümler sabit mi, hareketli mi?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F6CDC8-201C-4FB2-B50A-9D850BC1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1638E7-DD47-4C70-8A24-3E90C006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İşletim: enerji, bakım ve erişim koşulları neler?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85A49C-89A2-45D9-BBE2-2074DDD24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 temelinde karşılaştırma çerçevesi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56FD09-378C-4685-A17F-32900975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743102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a10254dfaa4705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AC5198-26F0-4C3C-83B1-D4D3BDB0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Askerî ve güvenlik uygulamaları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E245A3-C86A-4028-A248-2ADDF4DC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5C18D-D371-4926-92C2-064AAFAA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Dağıtık gözlem, insanın erişemediği alanlarda veri sağlayabilir.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8E2813-D8A2-44EE-9351-D5C3E879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4C7FB-BB89-4EFA-A89F-FCB48D28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Hızlı kurulum ve kendiliğinden örgütlenme önemlidir.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BC5192-5335-409C-84A2-588A1400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FF6713-2584-4F9D-8203-B05D250C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 kaybında hizmetin sürmesi hedeflenir.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74ED00-0DBC-43AC-A648-67A9FF63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8138D-2C8D-448E-8769-AAC33227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Smart Dust, küçük düğüm yaklaşımının erken örneklerindendir.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5A8FDC-997B-401E-9F23-DA426956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2.1-2.1.1, s. 17-18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619B7A-99FB-44C1-8785-5E7D9248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043657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067c49800942e5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BE7A5-2AE8-41A8-9891-4990B7E8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VigilNet: olay tabanlı çalışma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A3D884-AD87-4FBD-BCC9-D311EF05B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Nöbetçi düğümler iletişim altyapısını sürdürür.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81438-7E9E-4CC7-8540-9AE6CC8C5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Diğer düğümler enerji tasarrufu için düşük güçte bekleyebilir.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ECE208-C18D-4279-A319-E0B73A62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Olay olduğunda ilgili düğümler birlikte veri toplar.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54e7fdeea4b5e"/>
          <a:stretch xmlns:a="http://schemas.openxmlformats.org/drawingml/2006/main"/>
        </p:blipFill>
        <p:spPr>
          <a:xfrm xmlns:a="http://schemas.openxmlformats.org/drawingml/2006/main">
            <a:off x="5486400" y="1803481"/>
            <a:ext cx="6038850" cy="3612987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5BA351-C128-4AAF-A8A5-E0B634BC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2.4. VigilNet’in çalışma evreleri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4F2100-59CF-4506-BA9F-732EA09D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2.1.3, s. 19-21, Şekil 2.4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E7AF34-52B2-49FF-85E7-5AD178D7D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228624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b9988cbf3e47e4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5E330C-E74A-4C17-867C-6E1064CF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Çevresel gözlem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8361DD-2E17-4737-8B40-83108501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03C154-B213-48B9-BD43-23971335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Habitat, nehir, tarım ve afet izleme örnekleri bulunur.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ACB2F7-3011-4651-B4C5-CB6DE430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39AE9-4235-457B-87F4-B3430604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Uzun süreli ölçüm ve bakım zorluğu öne çıkar.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0EA8B-306C-495B-8DEC-022C4F1C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07305-290B-4CB1-951F-56DB7ADB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Düğümler zorlu çevre koşullarında çalışabilir.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FD6DC2-5C5C-492E-BDED-D23DF607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F3CC67-87F6-4122-B255-407678A6D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Ölçümün ekosistemi mümkün olduğunca az etkilemesi beklenir.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28A1CA-6DD0-469D-B88E-83C3F1FB4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2.2, s. 21-26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B4089-A0BB-4622-9D55-7258FC12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702966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8e2fd0140545ca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8D347-62DE-4C02-84C6-BB018863C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Great Duck Island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6DAB9-3295-404C-A844-33348C3C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Yuva ve çevre duyargaları habitat koşullarını izler.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D363D2-0BEA-4692-B7B3-97B553BD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İlk kademe yerel ölçümleri toplar.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68623-03B9-46AE-A238-B2D960EA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Ağ geçitleri uzak bağlantıyı ve veri aktarımını sağlar.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05e32a18cd4126"/>
          <a:stretch xmlns:a="http://schemas.openxmlformats.org/drawingml/2006/main"/>
        </p:blipFill>
        <p:spPr>
          <a:xfrm xmlns:a="http://schemas.openxmlformats.org/drawingml/2006/main">
            <a:off x="5970838" y="1657350"/>
            <a:ext cx="5069974" cy="3905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E2BC07-E040-4605-ABDC-C4B6B193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2.5. İki kademeli habitat izleme ağı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56B4FE-8A88-475B-A9AE-6BCC3A06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2.2.1, s. 21-22, Şekil 2.5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C3D298-C271-4120-9B5E-E6B2AABD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639487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25effdb794ab8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C767F6-E95D-45B7-AE09-B18AC1A9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CORIE: nehir ekosistemi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4BA2E6-9F85-4996-9D3B-AD8897B2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833153-10C3-438C-9193-3DD876DB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İstasyonlar su sıcaklığı, tuzluluk, hız ve derinlik ölçer.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3F6810-BE12-4675-A0E8-8397FC69D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10EBE-A514-4468-95C6-E8F050FD6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Gözlemler sayısal modellerle birlikte değerlendirilir.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0947E-B03E-4859-9B46-85E30140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2D414-58F7-4D42-8893-89E88881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Geniş alanda az sayıda istasyonun yer seçimi önemlidir.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B0868-025C-4D48-A542-3CD3627BA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0A2E25-F625-4677-B3B1-0A97E733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Her WSN, çok sayıda ucuz ve küçük düğümden oluşmak zorunda değildir.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D6C996-E346-4FE1-A520-EB6EDCC0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2.2.2, s. 23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A5EA52-8229-40D5-9188-2F6216F6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1402216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6aa92428f14249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9CFEC-3D13-4D01-9993-5C8874F8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ZebraNet: hareketli ağ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22E47D-D2B4-4B89-AB56-61C68615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Tasmalar GPS tabanlı konum bilgisi kaydeder.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A4669A-0C38-46EB-A2F8-98A537F22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Düğümler karşılaştıklarında veri paylaşabilir.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0A185-1AF8-459B-8398-DD7E5E7D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Araştırmacıların toplama noktasına erişim kesintili olabilir.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CB0520-C9C0-4FE6-88B3-E8EEF1E4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Gecikmeye tolerans, tasarımın önemli bir özelliğidir.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644ed9cc341a4"/>
          <a:stretch xmlns:a="http://schemas.openxmlformats.org/drawingml/2006/main"/>
        </p:blipFill>
        <p:spPr>
          <a:xfrm xmlns:a="http://schemas.openxmlformats.org/drawingml/2006/main">
            <a:off x="7014020" y="1657350"/>
            <a:ext cx="2983611" cy="3905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F61D91-091B-4125-B23D-67D76F1E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2.6. ZebraNet duyarga tasması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6591B8-5B93-4CBC-8C86-A6CBC8EF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2.2.3, s. 23-24, Şekil 2.6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261FFD-F563-4BB2-9EA2-601C55A5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020877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3e06d8443b4935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ACBCA-1789-4B31-AE45-0BF1A0CD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Yanardağ izleme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C0830C-D037-4533-8F8D-71545273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01900C-92C9-4C78-87DF-2839EA60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Sismik ve akustik duyargalar olayları izler.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E3B8BF-B5A8-4666-ABF9-E3EF32FC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7E304C-838E-4C8F-86B8-BCC779FB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Düğümler ölçümleri geçici bellekte tutar.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3A14B-79D5-4385-A801-664DEF2FC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53E951-8780-4239-8B45-9505A2F2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Önce olay bildirimi, sonra gerekli ayrıntılı veri gönderilir.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A3D51F-7C4C-4627-ACDD-F99A66FB6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0C7335-3377-4875-91C4-AEB11F46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Bu yaklaşım sürekli ham veri aktarımını azaltabilir.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92DD43-2326-4EE4-B840-BD169C8E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2.2.4, s. 24-25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4AABD1-0771-406E-9598-A52F0F66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13295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a87d42d554730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1E934-9B6B-4FD3-B005-32520FA1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Taşkın erken uyarı sistemi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1B90C5-7059-4F6B-8D23-A6862D75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Yağış, sıcaklık ve su akışına ilişkin veriler toplanır.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BEB61A-F908-4659-AA7B-D7D4C9EA8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Hesaplama düğümleri tahmin modelini çalıştırır.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1534DD-1C47-4395-B927-F9946665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Arayüz düğümleri bilgiyi kurumlara ve topluma ulaştırır.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2cbd48e434ef1"/>
          <a:stretch xmlns:a="http://schemas.openxmlformats.org/drawingml/2006/main"/>
        </p:blipFill>
        <p:spPr>
          <a:xfrm xmlns:a="http://schemas.openxmlformats.org/drawingml/2006/main">
            <a:off x="5497952" y="1657350"/>
            <a:ext cx="6015747" cy="3905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01CE2-BA44-4378-A437-F61FC27E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2.7. Taşkın izleme ağı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5C71C3-3701-4AA8-B44C-3624EFB5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2.2.5, s. 25-26, Şekil 2.7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B8DE17-134B-46E9-A3C5-179E7F31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818163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f5625592246c3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EE14A-7F39-4BAF-B458-B3D3B621B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Sağlık uygulamalarının öncelikleri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2E7CA0-2A41-4913-9D41-CF1D58B6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F98D5-9DFD-4681-B46A-F3EB16BFC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Giyilebilir duyargalar fizyolojik veri toplayabilir.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0F446F-49BE-4C10-9683-5109D7B9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851799-8F89-4F43-9AB6-41DD5E19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Hareketlilik iletişim koşullarını değiştirebilir.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8C9A06-5E02-43FE-9ED1-BDD61F985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E448A-75F0-4BFF-A284-43196850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Gecikme ve veri kaybı uygulamaya göre kritik olabilir.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7C1D1-5191-4C4C-9635-A3214D76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D9E18-FA25-4D79-9EF3-C87ED505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Mahremiyet ve yetkili erişim tasarımda gözetilmelidir.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5C07F0-E734-43E9-BA88-0E3F197CE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2.3, s. 26-29; mahremiyet: ders tartışması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01BFDF-3B7A-48B9-B2DB-E551BD1D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650237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d45426386f4044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16B52-AA16-48A9-A978-15CD32ED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CodeBlue: ölçüm donanımı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33DC7-5BD2-46E7-A9C8-F56EE5D5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Duyarga kartı, genel amaçlı mote’a ölçüm işlevi ekler.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85A0E3-7388-44A3-A9FF-2C1B0857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Kitap EMG ve parmak oksimetresi örneklerini gösterir.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5F894A-3F26-4E47-A222-E33A3599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Kart, iletişim düğümü ve kullanıcı arayüzü birlikte çalışır.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be3036f38446a"/>
          <a:stretch xmlns:a="http://schemas.openxmlformats.org/drawingml/2006/main"/>
        </p:blipFill>
        <p:spPr>
          <a:xfrm xmlns:a="http://schemas.openxmlformats.org/drawingml/2006/main">
            <a:off x="5486400" y="2087922"/>
            <a:ext cx="6038850" cy="3044107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63317B-006D-4A01-B63E-8ED44B47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2.9. CodeBlue için duyarga düğümü örnekleri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9BF015-7624-4F46-B863-4BCCB71AF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2.3.2, s. 28, Şekil 2.9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CA64E5-B8FA-4F27-B43D-229A2754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0530166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f3ac4309e42f9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A971F5-5F97-430B-99AD-5B26D60D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CodeBlue: hastane ağı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6E3D4E-3D60-480B-AA9D-30A19C93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Hastanın duyarga düğümü veri yayımlar.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F2401-B896-45BD-872E-BD5404B1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Altyapı düğümleri veri iletimini destekler.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B8361-FC44-4F1A-957C-8F74C869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Sağlık personeli ilgilendiği veri akışına abone olur.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bd4a36491485c"/>
          <a:stretch xmlns:a="http://schemas.openxmlformats.org/drawingml/2006/main"/>
        </p:blipFill>
        <p:spPr>
          <a:xfrm xmlns:a="http://schemas.openxmlformats.org/drawingml/2006/main">
            <a:off x="5486400" y="2276191"/>
            <a:ext cx="6038850" cy="2667568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BB449E-770E-45B0-88DD-E9E72B15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2.10. Hastane ortamında CodeBlue mimarisi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6AAED2-97E9-4BF3-9C90-5A27B083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2.3.2, s. 28-29, Şekil 2.10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8A847-E35F-4DFC-B70A-98A8761D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0343413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e7c019e4d4628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0B617-BCCB-499D-8167-9B92876E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Yapay retina: sistem bütünlüğü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3CAD3-D1FC-4AEB-8031-59BDD378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Kamera görsel bilgiyi toplar.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3F5188-2CC6-4509-9929-7C2821C0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İşlemci bilgiyi uygun elektriksel işaretlere dönüştürür.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D6444-C0A6-4344-84E6-2C4C75CD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Kablosuz bağlantı ve elektrot dizisi sistemin parçalarıdır.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69E92-4DA9-4BEE-8A80-1ABD50982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Örnek, algılama ile eyleme arasındaki ilişkiyi gösterir.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0abec2eb34782"/>
          <a:stretch xmlns:a="http://schemas.openxmlformats.org/drawingml/2006/main"/>
        </p:blipFill>
        <p:spPr>
          <a:xfrm xmlns:a="http://schemas.openxmlformats.org/drawingml/2006/main">
            <a:off x="6309122" y="1657350"/>
            <a:ext cx="4393406" cy="3905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9723D4-1700-4FB8-B804-5672A06E2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2.8. Yapay retina projesinin çalışma ilkesi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313961-B595-4E7F-B6BD-12984DBF8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2.3.1, s. 26-27, Şekil 2.8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F885E-35BC-4EFE-9425-D110042B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71115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299e4d07564ffa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EA105B-DBB8-4A80-816D-1533B46C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Evde su tüketiminin izlenmesi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3392E9-748D-47B4-A285-B5BB1580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NAWMS boru titreşimlerini ölçer.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B56E4-F3A4-40FB-858A-09915390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Kalibrasyon, titreşim ile su akışı arasındaki bağı kurar.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7AE2A8-07C1-4D65-BF71-B49FF56A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Amaç toplam tüketimin hangi noktalardan geldiğini anlamaktır.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93368cf40946b7"/>
          <a:stretch xmlns:a="http://schemas.openxmlformats.org/drawingml/2006/main"/>
        </p:blipFill>
        <p:spPr>
          <a:xfrm xmlns:a="http://schemas.openxmlformats.org/drawingml/2006/main">
            <a:off x="5486400" y="2268008"/>
            <a:ext cx="6038850" cy="268393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530F3-EE8C-4EA5-A24C-3C7E0D7C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2.11. NAWMS su izleme mimarisi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526596-76EB-4BE7-9D0D-81708AF6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2.4.1, s. 30, Şekil 2.11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5EBCD4-ECD8-486A-8AC5-7129CEDC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5777406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147af04e4a41a6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2724A-0AA2-4568-8900-4C2A4AD3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FabApp: endüstriyel bakım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C9F5DA-CE60-4A86-9BBF-F6E55125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Duyargalar makine titreşimini toplar.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383D3A-0F19-4371-A5D8-90FE090D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Ağ geçitleri kümeleri yönetir ve veriyi birleştirir.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6D3153-396D-4E86-879A-0F2DFBA7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Kurumsal ağ, veriyi analiz sunucusuna taşır.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4f8b4a9a64984"/>
          <a:stretch xmlns:a="http://schemas.openxmlformats.org/drawingml/2006/main"/>
        </p:blipFill>
        <p:spPr>
          <a:xfrm xmlns:a="http://schemas.openxmlformats.org/drawingml/2006/main">
            <a:off x="5486400" y="2032789"/>
            <a:ext cx="6038850" cy="3154371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112A2D-85C9-47B9-A2C6-6490AA73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2.12. FabApp’ın üç kademeli mimarisi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88091-87F3-471C-9471-41D8EBFE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2.5.1, s. 31-32, Şekil 2.12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174C58-A868-4C9C-B96F-E085FB67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1248548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1d8eb90dd4301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0E843-4C7B-4163-971B-A7352D28E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Yapısal sağlık izleme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94A97-F3CB-4C19-A32B-E6EA4C67A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B8A9EB-84B8-43F7-B6CC-A8C1F658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Dağıtık duyargalar yapının titreşim tepkisini ölçer.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69CBB8-1864-4D52-B77C-85E16E0E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B7CF2D-C50E-4535-9945-03F8ACC6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Zaman uyumu, farklı noktalardaki ölçümleri karşılaştırmak için önemlidir.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DB0B0-1BD0-4718-BF52-820566E0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FE427-6ED4-4B2E-9C9D-57C097131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Veri kaybı ve yüksek veri hacmi tasarımı zorlaştırır.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D758D-7E49-43B9-83A2-62F2B02F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000D3-AFBF-43D7-A0BC-C67F1CFE6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Ölçüm sonucu uzman değerlendirmesini destekler.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FB49A3-0E01-45EF-BB05-3B00BB2F4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Bölüm 2.5.2, s. 32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F88CAC-FAD9-4257-915B-2C122CF2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016812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63417457fc4b55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C6DA57-6EA2-4A7B-BFDB-D9CF746A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Sınıf çalışması: Şırnak için bir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2B45CF-9C10-4D5D-88F3-4EFDBC6A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53E381-25B7-4CED-98C9-9B591BF9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Seçenekler: sera, dere seviyesi veya bina titreşimi.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E0663F-387F-4F13-A605-5EA4F73B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30BF2-1866-401E-931D-53B9F396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Ölçülecek büyüklüğü ve duyarga türünü belirleyin.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83AA3-5073-4DB5-B4C3-1EAA237B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37CCE9-8353-4F52-868E-17190536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Düğüm yerleşimini ve sink konumunu önerin.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89FAAC-151E-4554-BB2C-0406282C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C3BBDF-C48A-4166-AA52-4ECFDFE4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Raporlama aralığı, enerji kaynağı ve hata durumunu açıklayın.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AB6568-ADE8-4EEA-8C8B-AF99734E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4. Hafta · Özgün tasarım etkinliği; Bölüm 2 ilkelerine dayalı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111173-0969-4D4E-A6C8-C4CF7E97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17022234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dc5b7b97ba4564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2890A6-EF1F-4C7C-90B0-A982ECB5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Karşılaştırma ve değerlendirme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36BB4C-8121-490B-90CC-41808D45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138C8-6BE8-4672-8F0B-9378CF9E1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ZebraNet’te veri gecikmesi neden kabul edilebilir?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56B1A-45E2-4ACC-8BF4-B27AA8F1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66CC92-60C8-49AA-B698-283C8525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Taşkın uyarısında bildirim gecikmesi neden önemlidir?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394DD8-889D-43D9-BFEC-A5B39A16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AD509-DD46-4DB6-B2CD-CEB85481B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FabApp neden birden fazla ağ kademesi kullanır?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36F00B-7BAB-41F2-8772-3BC40CB7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458A6D-284E-40AF-9305-E8B92D1C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Bir çözümü başka bir alana taşırken hangi varsayımlar değişir?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632486-F6CC-4944-B483-58776121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4. Hafta · Bölüm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8E3AE-1C15-4819-B757-DC4A9A9D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09972847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61d67a328d4dc9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918C8-6991-423A-8D31-80293012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Dört haftanın ortak sonucu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88EEC4-0B8C-415D-B0FC-A9F8A160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7275B-19D8-44ED-B44D-67B07BF1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Duyarga seçimi, uygulamanın ölçüm ihtiyacından başlar.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6480E7-052B-450E-B0EC-ED503FA59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4E87B6-5DC4-40DD-A896-E29AF3A31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 kaynakları, veri toplama ve iletişimi sınırlar.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42631-F734-4A62-BA30-5802750B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C0974B-64B6-4962-818C-1E3A4C63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Ağ mimarisi ve protokoller birlikte çalışır.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E568BE-550B-4F10-8989-BED8055CB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13EF6C-8832-468F-8880-C2EB6D592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Sonraki konu: WSN tasarımını etkileyen faktörler, Bölüm 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434A5E-4885-41B5-B3DF-96BE2168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4. Hafta · Akyildiz ve Vuran, Wireless Sensor Networks, Wiley, 2010, Bölüm 1-2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1AB028-4172-4032-B8EA-6BBA0AA4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280090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2026-09-20T20:56:41.3040000Z</dcterms:created>
  <dcterms:modified xsi:type="dcterms:W3CDTF">2026-09-20T20:56:41.3040000Z</dcterms:modified>
</coreProperties>
</file>