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5da3c740784b9e" /><Relationship Type="http://schemas.openxmlformats.org/officeDocument/2006/relationships/extended-properties" Target="/docProps/app.xml" Id="R2714b0e569f9405a" /><Relationship Type="http://schemas.openxmlformats.org/officeDocument/2006/relationships/officeDocument" Target="/ppt/presentation.xml" Id="Rc1590b31de054d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5573e37e7845a0"/>
  </p:sldMasterIdLst>
  <p:notesMasterIdLst>
    <p:notesMasterId xmlns:r="http://schemas.openxmlformats.org/officeDocument/2006/relationships" r:id="R57579cb909ce4399"/>
  </p:notesMasterIdLst>
  <p:sldIdLst>
    <p:sldId xmlns:r="http://schemas.openxmlformats.org/officeDocument/2006/relationships" id="256" r:id="Re62d38346adc4313"/>
    <p:sldId xmlns:r="http://schemas.openxmlformats.org/officeDocument/2006/relationships" id="257" r:id="R16dd5f34aba943d2"/>
    <p:sldId xmlns:r="http://schemas.openxmlformats.org/officeDocument/2006/relationships" id="258" r:id="R1b40da3088994b2c"/>
    <p:sldId xmlns:r="http://schemas.openxmlformats.org/officeDocument/2006/relationships" id="259" r:id="R593fb124904141c9"/>
    <p:sldId xmlns:r="http://schemas.openxmlformats.org/officeDocument/2006/relationships" id="260" r:id="Rf94223e86a0b48fd"/>
    <p:sldId xmlns:r="http://schemas.openxmlformats.org/officeDocument/2006/relationships" id="261" r:id="Rcfa7d7291c0e4d9a"/>
    <p:sldId xmlns:r="http://schemas.openxmlformats.org/officeDocument/2006/relationships" id="262" r:id="Ra2cfcd7e084a4e2e"/>
    <p:sldId xmlns:r="http://schemas.openxmlformats.org/officeDocument/2006/relationships" id="263" r:id="Rf8321ddbeba6479e"/>
    <p:sldId xmlns:r="http://schemas.openxmlformats.org/officeDocument/2006/relationships" id="264" r:id="R498069b4b90743ae"/>
    <p:sldId xmlns:r="http://schemas.openxmlformats.org/officeDocument/2006/relationships" id="265" r:id="R034ee8083de44556"/>
    <p:sldId xmlns:r="http://schemas.openxmlformats.org/officeDocument/2006/relationships" id="266" r:id="Rf3aeccb2ab694d66"/>
    <p:sldId xmlns:r="http://schemas.openxmlformats.org/officeDocument/2006/relationships" id="267" r:id="Rca9570e7c18b4fa0"/>
    <p:sldId xmlns:r="http://schemas.openxmlformats.org/officeDocument/2006/relationships" id="268" r:id="R967db6af43b04f15"/>
    <p:sldId xmlns:r="http://schemas.openxmlformats.org/officeDocument/2006/relationships" id="269" r:id="Rb0bc1324ea7e4e0a"/>
    <p:sldId xmlns:r="http://schemas.openxmlformats.org/officeDocument/2006/relationships" id="270" r:id="Rbbf0f286cb8a4200"/>
    <p:sldId xmlns:r="http://schemas.openxmlformats.org/officeDocument/2006/relationships" id="271" r:id="Ra67e5f176acd4d7e"/>
    <p:sldId xmlns:r="http://schemas.openxmlformats.org/officeDocument/2006/relationships" id="272" r:id="Rc9635ab8fc2b4f2c"/>
    <p:sldId xmlns:r="http://schemas.openxmlformats.org/officeDocument/2006/relationships" id="273" r:id="R35e96d0b535a4c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7d6dbe3cf04a89" /><Relationship Type="http://schemas.openxmlformats.org/officeDocument/2006/relationships/slideMaster" Target="/ppt/slideMasters/slideMaster1.xml" Id="R585573e37e7845a0" /><Relationship Type="http://schemas.openxmlformats.org/officeDocument/2006/relationships/notesMaster" Target="/ppt/notesMasters/notesMaster1.xml" Id="R57579cb909ce4399" /><Relationship Type="http://schemas.openxmlformats.org/officeDocument/2006/relationships/presProps" Target="/ppt/presProps.xml" Id="R6667338d65c341d0" /><Relationship Type="http://schemas.openxmlformats.org/officeDocument/2006/relationships/tableStyles" Target="/ppt/tableStyles.xml" Id="R4441b7bfd40b45d9" /><Relationship Type="http://schemas.openxmlformats.org/officeDocument/2006/relationships/slide" Target="/ppt/slides/slide1.xml" Id="Re62d38346adc4313" /><Relationship Type="http://schemas.openxmlformats.org/officeDocument/2006/relationships/slide" Target="/ppt/slides/slide2.xml" Id="R16dd5f34aba943d2" /><Relationship Type="http://schemas.openxmlformats.org/officeDocument/2006/relationships/slide" Target="/ppt/slides/slide3.xml" Id="R1b40da3088994b2c" /><Relationship Type="http://schemas.openxmlformats.org/officeDocument/2006/relationships/slide" Target="/ppt/slides/slide4.xml" Id="R593fb124904141c9" /><Relationship Type="http://schemas.openxmlformats.org/officeDocument/2006/relationships/slide" Target="/ppt/slides/slide5.xml" Id="Rf94223e86a0b48fd" /><Relationship Type="http://schemas.openxmlformats.org/officeDocument/2006/relationships/slide" Target="/ppt/slides/slide6.xml" Id="Rcfa7d7291c0e4d9a" /><Relationship Type="http://schemas.openxmlformats.org/officeDocument/2006/relationships/slide" Target="/ppt/slides/slide7.xml" Id="Ra2cfcd7e084a4e2e" /><Relationship Type="http://schemas.openxmlformats.org/officeDocument/2006/relationships/slide" Target="/ppt/slides/slide8.xml" Id="Rf8321ddbeba6479e" /><Relationship Type="http://schemas.openxmlformats.org/officeDocument/2006/relationships/slide" Target="/ppt/slides/slide9.xml" Id="R498069b4b90743ae" /><Relationship Type="http://schemas.openxmlformats.org/officeDocument/2006/relationships/slide" Target="/ppt/slides/slide10.xml" Id="R034ee8083de44556" /><Relationship Type="http://schemas.openxmlformats.org/officeDocument/2006/relationships/slide" Target="/ppt/slides/slide11.xml" Id="Rf3aeccb2ab694d66" /><Relationship Type="http://schemas.openxmlformats.org/officeDocument/2006/relationships/slide" Target="/ppt/slides/slide12.xml" Id="Rca9570e7c18b4fa0" /><Relationship Type="http://schemas.openxmlformats.org/officeDocument/2006/relationships/slide" Target="/ppt/slides/slide13.xml" Id="R967db6af43b04f15" /><Relationship Type="http://schemas.openxmlformats.org/officeDocument/2006/relationships/slide" Target="/ppt/slides/slide14.xml" Id="Rb0bc1324ea7e4e0a" /><Relationship Type="http://schemas.openxmlformats.org/officeDocument/2006/relationships/slide" Target="/ppt/slides/slide15.xml" Id="Rbbf0f286cb8a4200" /><Relationship Type="http://schemas.openxmlformats.org/officeDocument/2006/relationships/slide" Target="/ppt/slides/slide16.xml" Id="Ra67e5f176acd4d7e" /><Relationship Type="http://schemas.openxmlformats.org/officeDocument/2006/relationships/slide" Target="/ppt/slides/slide17.xml" Id="Rc9635ab8fc2b4f2c" /><Relationship Type="http://schemas.openxmlformats.org/officeDocument/2006/relationships/slide" Target="/ppt/slides/slide18.xml" Id="R35e96d0b535a4c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6f7d44e7d64c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3153af5a5f4366" /><Relationship Type="http://schemas.openxmlformats.org/officeDocument/2006/relationships/notesMaster" Target="/ppt/notesMasters/notesMaster1.xml" Id="Rf8a6c01047934c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c2b146cba64832" /><Relationship Type="http://schemas.openxmlformats.org/officeDocument/2006/relationships/notesMaster" Target="/ppt/notesMasters/notesMaster1.xml" Id="R2eb839b0e4054b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a9109c3f16424a" /><Relationship Type="http://schemas.openxmlformats.org/officeDocument/2006/relationships/notesMaster" Target="/ppt/notesMasters/notesMaster1.xml" Id="Rfaac919b2cb04a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9568252fe74164" /><Relationship Type="http://schemas.openxmlformats.org/officeDocument/2006/relationships/notesMaster" Target="/ppt/notesMasters/notesMaster1.xml" Id="Ra0ddbc2010284a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8bba8438924d61" /><Relationship Type="http://schemas.openxmlformats.org/officeDocument/2006/relationships/notesMaster" Target="/ppt/notesMasters/notesMaster1.xml" Id="R7cec312a271743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1e2c13acca4434" /><Relationship Type="http://schemas.openxmlformats.org/officeDocument/2006/relationships/notesMaster" Target="/ppt/notesMasters/notesMaster1.xml" Id="R4c6591442f0244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ee718c22fc4867" /><Relationship Type="http://schemas.openxmlformats.org/officeDocument/2006/relationships/notesMaster" Target="/ppt/notesMasters/notesMaster1.xml" Id="R715b21b40cc243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0a0b14bca7436b" /><Relationship Type="http://schemas.openxmlformats.org/officeDocument/2006/relationships/notesMaster" Target="/ppt/notesMasters/notesMaster1.xml" Id="R655e514a079141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eb2d83dcf04167" /><Relationship Type="http://schemas.openxmlformats.org/officeDocument/2006/relationships/notesMaster" Target="/ppt/notesMasters/notesMaster1.xml" Id="R9da7fa5c179c4e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5d1c3d74c44a76" /><Relationship Type="http://schemas.openxmlformats.org/officeDocument/2006/relationships/notesMaster" Target="/ppt/notesMasters/notesMaster1.xml" Id="R1b88f6623428440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c6f162113cb460a" /><Relationship Type="http://schemas.openxmlformats.org/officeDocument/2006/relationships/notesMaster" Target="/ppt/notesMasters/notesMaster1.xml" Id="R29d19b99ec9a4f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086e3e38f1439f" /><Relationship Type="http://schemas.openxmlformats.org/officeDocument/2006/relationships/notesMaster" Target="/ppt/notesMasters/notesMaster1.xml" Id="R41b6a55f4a2f456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b105adc25a844a4" /><Relationship Type="http://schemas.openxmlformats.org/officeDocument/2006/relationships/notesMaster" Target="/ppt/notesMasters/notesMaster1.xml" Id="Rddb165cbfc1e42b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a59f812d2784b35" /><Relationship Type="http://schemas.openxmlformats.org/officeDocument/2006/relationships/notesMaster" Target="/ppt/notesMasters/notesMaster1.xml" Id="Rd96494c878fd475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6bd198117414956" /><Relationship Type="http://schemas.openxmlformats.org/officeDocument/2006/relationships/notesMaster" Target="/ppt/notesMasters/notesMaster1.xml" Id="R76a7db893ef641d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cf768574a154002" /><Relationship Type="http://schemas.openxmlformats.org/officeDocument/2006/relationships/notesMaster" Target="/ppt/notesMasters/notesMaster1.xml" Id="R2c444d5aa5b84a2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abb3c8b240749f5" /><Relationship Type="http://schemas.openxmlformats.org/officeDocument/2006/relationships/notesMaster" Target="/ppt/notesMasters/notesMaster1.xml" Id="R414bc4189ddf41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745d4cccaa04dcb" /><Relationship Type="http://schemas.openxmlformats.org/officeDocument/2006/relationships/notesMaster" Target="/ppt/notesMasters/notesMaster1.xml" Id="R6eb03afa9d2f4c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Lisans düzeyinde Duyarga Ağları dersi, 2. hafta. Kaynak: Ian F. Akyildiz ve Mehmet Can Vuran, Wireless Sensor Networks, Wiley, 2010. Bölüm 1.1 · Donanım ve yazılım. Proje ve platform örnekleri kaynak kitabın tarihsel bağlamında ele alınır. Ders akışı anlatım, örnek çözümü ve sınıf tartışması içerir.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1.1, s. 2-10.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1.1, s. 2.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1.1, s. 2.</a:t>
            </a:r>
          </a:p>
          <a:p xmlns:a="http://schemas.openxmlformats.org/drawingml/2006/main">
            <a:r>
              <a:t>Her platformda üç ayrı kart bulunması gerekmez. Telos/Tmote gibi bütünleşik yapılar duyargaları ve programlama bağlantısını aynı donanımda sunabilir.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 temelinde öğretim açıklaması.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1.1.1-1.1.2, s. 2-5.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1, Şekil 1.1, s. 3.</a:t>
            </a:r>
          </a:p>
          <a:p xmlns:a="http://schemas.openxmlformats.org/drawingml/2006/main">
            <a:r>
              <a:t>Görsel: Kullanıcı tarafından sağlanan PDF, Şekil 1.1. Özgün etiketler kaynak dilinde korunmuştur.</a:t>
            </a:r>
          </a:p>
          <a:p xmlns:a="http://schemas.openxmlformats.org/drawingml/2006/main">
            <a:r>
              <a:t>Bu şekil güncel ürün kataloğu değildir. Kartların dış görünüşlerini ve yeteneklerin zamanla çeşitlenmesini tartışın. Tüm tarih ve ürün adları kaynak şekilden alınmıştır.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1.1.1, s. 2-4.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1.1.1, s. 2-4.</a:t>
            </a:r>
          </a:p>
          <a:p xmlns:a="http://schemas.openxmlformats.org/drawingml/2006/main">
            <a:r>
              <a:t>2010 kitabındaki tarihsel platformları anlatın. Kaynak tablo ve metinde bazı işlemci hızları farklı verildiği için hız değerlerini bu slaytta sayısal olarak karşılaştırmayın.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1.1.2, s. 4-5.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1.1.2 ve 1.2, s. 4-5 ve 10.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 temelinde tasarım alıştırması.</a:t>
            </a:r>
          </a:p>
          <a:p xmlns:a="http://schemas.openxmlformats.org/drawingml/2006/main">
            <a:r>
              <a:t>Öğrencilere sıcaklık izleme ile titreşim izleme için aynı kartın zorunlu olup olmadığını sorun. Örnekleme hızı, yerel işlem ve bellek ihtiyacının uygulamaya göre farklılaşmasını bekleyin.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1.1.3, s. 5-7, Şekil 1.2.</a:t>
            </a:r>
          </a:p>
          <a:p xmlns:a="http://schemas.openxmlformats.org/drawingml/2006/main">
            <a:r>
              <a:t>Görsel: Kullanıcı tarafından sağlanan PDF, Şekil 1.2. Özgün etiketler kaynak dilinde korunmuştur.</a:t>
            </a:r>
          </a:p>
          <a:p xmlns:a="http://schemas.openxmlformats.org/drawingml/2006/main">
            <a:r>
              <a:t>Şekilde alttaki iki katmanı gösterin. İngilizce etiketler: Physical fiziksel, Medium Access Control ortama erişim kontrolü, Network ağ, Application uygulama. Burada amaç tarihsel standart ayrımını öğretmektir, güncel sürüm özelliklerini listelemek değildir.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1.1.4, s. 9-10.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1.1.4, s. 9-10.</a:t>
            </a:r>
          </a:p>
          <a:p xmlns:a="http://schemas.openxmlformats.org/drawingml/2006/main">
            <a:r>
              <a:t>Örnek döngü: zamanlayıcı dolduğunda ölçüm başlatılır. Ölçüm tamamlanınca veri hazırlanır. Gönderim tamamlanınca düğüm beklemeye döner. Kitabın TinyOS yaygınlığına ilişkin ifadelerini güncel kullanım oranı olarak sunmayın.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Bölüm 1.1.4, s. 10.</a:t>
            </a:r>
          </a:p>
          <a:p xmlns:a="http://schemas.openxmlformats.org/drawingml/2006/main">
            <a:r>
              <a:t>Anlatım: Slayttaki kavramları öğrencilerin önceki haftalarda öğrendiği düğüm, enerji ve iletişim kavramlarıyla ilişkilendirin. Her ifadenin uygulamadaki karşılığını kısa bir örnekle tartışın.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Öğretim hesabı; 1 KiB = 1.024 bayt.</a:t>
            </a:r>
          </a:p>
          <a:p xmlns:a="http://schemas.openxmlformats.org/drawingml/2006/main">
            <a:r>
              <a:t>Hayır. 4 KiB=4096 bayt olup yalnız veri için bile yetersizdir. Üstelik kodun çalışma alanı ve paket tamponları RAM tüketir. Alternatifler: daha sık aktarım, özetleme, harici depolama veya örnekleme planının değiştirilmesi. 16 bayt kayıt boyutu varsayımdır.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I. F. Akyildiz ve M. C. Vuran, Wireless Sensor Networks, John Wiley &amp; Sons, 2010. Akyildiz ve Vuran, Wireless Sensor Networks, Wiley, 2010, Bölüm 1.1.</a:t>
            </a:r>
          </a:p>
          <a:p xmlns:a="http://schemas.openxmlformats.org/drawingml/2006/main">
            <a:r>
              <a:t>Ödevde marka/model zorunlu değil. Duyarga türü, işlemci ihtiyacı, bellek, radyo, enerji kaynağı ve yazılım görevleri istenir. Değerlendirme, gereksinimlerle tutarlılığa dayanır.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6f3051311a46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4726091a934e21" /><Relationship Type="http://schemas.openxmlformats.org/officeDocument/2006/relationships/slideLayout" Target="/ppt/slideLayouts/slideLayout1.xml" Id="R0b3816dec5cc43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3816dec5cc43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f00a56d6d4b4d" /><Relationship Type="http://schemas.openxmlformats.org/officeDocument/2006/relationships/image" Target="/ppt/media/image.png" Id="R4234ce4511ae4904" /><Relationship Type="http://schemas.openxmlformats.org/officeDocument/2006/relationships/notesSlide" Target="/ppt/notesSlides/notesSlide1.xml" Id="R55f716d04a154f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dee52c4034ae5" /><Relationship Type="http://schemas.openxmlformats.org/officeDocument/2006/relationships/image" Target="/ppt/media/image2.png" Id="R5e9b73c2359647ab" /><Relationship Type="http://schemas.openxmlformats.org/officeDocument/2006/relationships/notesSlide" Target="/ppt/notesSlides/notesSlide2.xml" Id="R9c44df19b7ca49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0d1494723847b9" /><Relationship Type="http://schemas.openxmlformats.org/officeDocument/2006/relationships/image" Target="/ppt/media/image3.png" Id="Raf392ae830c4424a" /><Relationship Type="http://schemas.openxmlformats.org/officeDocument/2006/relationships/notesSlide" Target="/ppt/notesSlides/notesSlide3.xml" Id="R71acc0757b714d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831312e514251" /><Relationship Type="http://schemas.openxmlformats.org/officeDocument/2006/relationships/image" Target="/ppt/media/image4.png" Id="Ra2cd780da1ab45df" /><Relationship Type="http://schemas.openxmlformats.org/officeDocument/2006/relationships/notesSlide" Target="/ppt/notesSlides/notesSlide4.xml" Id="R0fbe1e1f2a4340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b8a64c19d46a2" /><Relationship Type="http://schemas.openxmlformats.org/officeDocument/2006/relationships/image" Target="/ppt/media/image5.png" Id="Rd97f6025bb7349d8" /><Relationship Type="http://schemas.openxmlformats.org/officeDocument/2006/relationships/notesSlide" Target="/ppt/notesSlides/notesSlide5.xml" Id="R13ff62214593407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75521862a4c47" /><Relationship Type="http://schemas.openxmlformats.org/officeDocument/2006/relationships/image" Target="/ppt/media/image6.png" Id="Rbea6328112174bcb" /><Relationship Type="http://schemas.openxmlformats.org/officeDocument/2006/relationships/notesSlide" Target="/ppt/notesSlides/notesSlide6.xml" Id="Reff02bd8e6ce48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3120156484fe2" /><Relationship Type="http://schemas.openxmlformats.org/officeDocument/2006/relationships/image" Target="/ppt/media/image7.png" Id="R45ef945cf8b84d63" /><Relationship Type="http://schemas.openxmlformats.org/officeDocument/2006/relationships/image" Target="/ppt/media/image8.png" Id="R205ad90c4a7b40a2" /><Relationship Type="http://schemas.openxmlformats.org/officeDocument/2006/relationships/notesSlide" Target="/ppt/notesSlides/notesSlide7.xml" Id="Rb76e15f0d61b49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5a2d27fc64d5e" /><Relationship Type="http://schemas.openxmlformats.org/officeDocument/2006/relationships/image" Target="/ppt/media/image9.png" Id="Re86ffe46aeb64d70" /><Relationship Type="http://schemas.openxmlformats.org/officeDocument/2006/relationships/notesSlide" Target="/ppt/notesSlides/notesSlide8.xml" Id="Rfb4a02309f3e42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7d940cb0d4075" /><Relationship Type="http://schemas.openxmlformats.org/officeDocument/2006/relationships/image" Target="/ppt/media/image10.png" Id="R26f1000aaaf84ad5" /><Relationship Type="http://schemas.openxmlformats.org/officeDocument/2006/relationships/notesSlide" Target="/ppt/notesSlides/notesSlide9.xml" Id="R6256aff1ff574e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7fbaee9df14c6d" /><Relationship Type="http://schemas.openxmlformats.org/officeDocument/2006/relationships/image" Target="/ppt/media/image11.png" Id="R5c8c7df541bd4db2" /><Relationship Type="http://schemas.openxmlformats.org/officeDocument/2006/relationships/notesSlide" Target="/ppt/notesSlides/notesSlide10.xml" Id="R01492186fb7545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8898243d94b07" /><Relationship Type="http://schemas.openxmlformats.org/officeDocument/2006/relationships/image" Target="/ppt/media/image12.png" Id="R50adfc854422403c" /><Relationship Type="http://schemas.openxmlformats.org/officeDocument/2006/relationships/notesSlide" Target="/ppt/notesSlides/notesSlide11.xml" Id="Rd1b83d0eab3e4d1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a2e11807440d6" /><Relationship Type="http://schemas.openxmlformats.org/officeDocument/2006/relationships/image" Target="/ppt/media/image13.png" Id="Rb18e07b6f7604315" /><Relationship Type="http://schemas.openxmlformats.org/officeDocument/2006/relationships/notesSlide" Target="/ppt/notesSlides/notesSlide12.xml" Id="Rcdaa4edca1bb43b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9aeea5b714a57" /><Relationship Type="http://schemas.openxmlformats.org/officeDocument/2006/relationships/image" Target="/ppt/media/image14.png" Id="R07f4d0963119443d" /><Relationship Type="http://schemas.openxmlformats.org/officeDocument/2006/relationships/image" Target="/ppt/media/image15.png" Id="R62ace4b526334b49" /><Relationship Type="http://schemas.openxmlformats.org/officeDocument/2006/relationships/notesSlide" Target="/ppt/notesSlides/notesSlide13.xml" Id="R6f9fcb4f90234da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54024376b406b" /><Relationship Type="http://schemas.openxmlformats.org/officeDocument/2006/relationships/image" Target="/ppt/media/image16.png" Id="R1958c470bac9411d" /><Relationship Type="http://schemas.openxmlformats.org/officeDocument/2006/relationships/notesSlide" Target="/ppt/notesSlides/notesSlide14.xml" Id="R84d3fe9ed40045b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762ce14b84ced" /><Relationship Type="http://schemas.openxmlformats.org/officeDocument/2006/relationships/image" Target="/ppt/media/image17.png" Id="R9f0b22c71b734cd3" /><Relationship Type="http://schemas.openxmlformats.org/officeDocument/2006/relationships/notesSlide" Target="/ppt/notesSlides/notesSlide15.xml" Id="R6f55906fe884443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66da39f8b4191" /><Relationship Type="http://schemas.openxmlformats.org/officeDocument/2006/relationships/image" Target="/ppt/media/image18.png" Id="R8eaa74ecb4584560" /><Relationship Type="http://schemas.openxmlformats.org/officeDocument/2006/relationships/notesSlide" Target="/ppt/notesSlides/notesSlide16.xml" Id="Rd5415d335c49498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823a8cf0164040" /><Relationship Type="http://schemas.openxmlformats.org/officeDocument/2006/relationships/image" Target="/ppt/media/image19.png" Id="Rc4f88a824d2c478f" /><Relationship Type="http://schemas.openxmlformats.org/officeDocument/2006/relationships/notesSlide" Target="/ppt/notesSlides/notesSlide17.xml" Id="R38710b646d314ee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b7f0625964b36" /><Relationship Type="http://schemas.openxmlformats.org/officeDocument/2006/relationships/image" Target="/ppt/media/image20.png" Id="Rfb2aae66d6464e81" /><Relationship Type="http://schemas.openxmlformats.org/officeDocument/2006/relationships/notesSlide" Target="/ppt/notesSlides/notesSlide18.xml" Id="Rd3dd066710884e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4ce4511ae4904"/>
          <a:stretch xmlns:a="http://schemas.openxmlformats.org/drawingml/2006/main"/>
        </p:blipFill>
        <p:spPr>
          <a:xfrm xmlns:a="http://schemas.openxmlformats.org/drawingml/2006/main">
            <a:off x="9149564" y="666750"/>
            <a:ext cx="1989123" cy="1952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94EC3-956D-4203-829A-3ADC070C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742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2. HAFTA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891628-D043-41E7-9D02-8FA6FCBC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101917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Duyarga Düğümü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ve Platformlar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9E76F8-5D0B-4705-BAFB-44EC4ED5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1009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DCB653"/>
                </a:solidFill>
                <a:latin typeface="Arial"/>
                <a:ea typeface="Arial"/>
                <a:cs typeface="Arial"/>
              </a:rPr>
              <a:t>Bölüm 1.1 · Donanım ve yazılım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7CCF8-E9B6-4039-8190-89A1B383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3400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Doç. Dr. Yunus Eği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E67039-5639-406C-8404-2051C45C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38825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Şırnak Üniversitesi · Elektrik-Elektronik Mühendisliği · 2026-2027 Güz</a:t>
            </a:r>
          </a:p>
        </p:txBody>
      </p:sp>
    </p:spTree>
    <p:extLst>
      <p:ext uri="{BB962C8B-B14F-4D97-AF65-F5344CB8AC3E}">
        <p14:creationId xmlns:p14="http://schemas.microsoft.com/office/powerpoint/2010/main" val="5664843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9b73c2359647ab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1336AC-DBD6-406A-A4D1-49BC7746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Bu haftanın hedefleri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3AF0E2-314C-4E66-BD0B-0756AB68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661BE0-02C9-4980-922B-92845592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Düğümün donanım bileşenlerini açıklamak.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282978-BD37-4FDE-8447-7DD1BD6F4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8EFAD-D544-4A28-BA8F-5C82646A0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981325"/>
            <a:ext cx="9620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Düşük ve yüksek kapasiteli platformları karşılaştırmak.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63B581-BE58-488D-ABF7-6AE48195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291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6F62D-3ACC-438B-9457-B9FE2867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191000"/>
            <a:ext cx="9620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Donanım, yazılım ve standartların rollerini ayırmak.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CE07D-4509-4B6D-B24E-FB2F8631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1.1, s. 2-10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FAA9D-246C-4090-B6A0-25995034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451770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92ae830c4424a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35F73-0ED9-4C50-901D-66E1548C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Duyarga düğümünün bileşenleri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BA3FC1-87BC-400E-AD99-01102913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7433D-AF8C-4D24-991B-DA86B442C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Duyarga: fiziksel büyüklüğü algılar.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0E0429-D28C-4C65-A32C-3A96413E3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3C626-A677-41C6-A6AD-82EC79CE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İşlemci ve bellek: ölçümü işler, kodu ve veriyi tutar.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408584-3579-4320-8BBE-9F0EB309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600622-F70D-4CDF-A595-A1D70CA0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Alıcı-verici: kablosuz iletişimi yürütür.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0EB41E-5BD1-457A-BC30-C82EAE29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9B064C-7294-49A4-A9C0-D73040CC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Güç kaynağı: tüm bileşenlere enerji sağlar.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2805F5-8A51-4792-91CB-D14386AF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1.1, s.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62C9A-57AE-41D7-9A26-4C800D10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159381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cd780da1ab45df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E5667-8DE8-4F27-8F1B-E18B23A0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Mote, duyarga kartı ve programlama kartı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C10E15-7DA4-4EAC-9E44-1BB86361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A2780-206C-4F06-AFDC-3F5410D0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Mote, işlem ve iletişimin çekirdeğini taşır.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5897F-8470-4899-A615-037E5457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07589-2705-48B0-9AC8-FA3B33D4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 kartı, uygulamaya uygun algılama elemanlarını ekler.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88DF9-4546-4A00-AD0C-3D738F3C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6A27D-8B0B-47C3-BA69-E9FC8C02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Programlama kartı, bilgisayar bağlantısını ve kod yüklemeyi destekler.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0B1E4B-E5C8-4C1D-B92B-90AE41DB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2BCF1E-5BA3-4E02-B5E6-79C755BD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Bazı platformlar bu işlevleri aynı kartta birleştirir.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BB7CA-798A-44B9-9FBB-E559D864B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1.1, s.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30250-7C91-4FC6-A5AD-98A8A469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784090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7f6025bb7349d8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E9AB0-5BFC-46BB-AE89-3F6EACB0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Ölçüm ve sayısallaştırma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4A0F9E-B1A0-4247-A20B-07BE30A33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096B5-DA4A-4377-9DB2-491ADD06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Analog duyarga çıkışı sayısal işleme öncesinde ADC gerektirebilir.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3903D-8FED-446C-A6BE-AA15F972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3A940-EE02-4664-AA65-18458024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Sayısal duyargalar işlemciye sayısal arayüz üzerinden bağlanabilir.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FF19F-D785-4592-85AC-83C71CD7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51CA2-E343-47DB-BA09-B821BAEE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Örnekleme aralığı olayın değişim hızına uygun seçilir.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730678-6992-4903-A39A-6650D012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026DA4-AD7C-48D8-A911-9F37D3C2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Kalibrasyon, ölçüm ile fiziksel büyüklük arasındaki bağı kurar.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8D9678-38AD-4478-AA36-979F2CEA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 temelinde öğretim açıklaması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87066B-9497-4375-8086-F317D39C1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003778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6328112174bcb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D72927-7C10-4D8A-8FBA-FCB81A38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Bellek neden sınırlayıcıdır?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749F7-CB02-484F-B8BD-EC38A41C3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53CF51-011F-4B3C-AF0C-728254BB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Program belleği uygulama kodunu saklar.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536E2-DF99-4FDD-85E6-95FDD4C3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3D67C-0ED2-40F8-A06A-F1439D60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RAM, çalışma verileri ve paket tamponları için kullanılır.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DC6C1-BB2F-4355-9B12-1A467659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C84BE-4EF2-4E67-9A18-5BA75ABA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Veri kaydı büyüdükçe yerel depolama ihtiyacı artar.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24921-7A0C-4F7E-B05B-90A9ED8E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AF26C-0195-4CA2-93CF-F74F5E76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Bellek sınırı, veri toplama ve aktarım sıklığını etkiler.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225D5E-292F-4F88-B4E1-D4D10B32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1.1.1-1.1.2, s. 2-5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E1105-FEBC-4011-9A04-FD3FAF3F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244713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ef945cf8b84d63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55D63C-9E40-46E1-A6D7-8230F1FE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Kitaptaki platformların gelişimi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5ad90c4a7b40a2"/>
          <a:stretch xmlns:a="http://schemas.openxmlformats.org/drawingml/2006/main"/>
        </p:blipFill>
        <p:spPr>
          <a:xfrm xmlns:a="http://schemas.openxmlformats.org/drawingml/2006/main">
            <a:off x="2991422" y="1666875"/>
            <a:ext cx="6209157" cy="24574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107430-B4B0-4A95-968A-02805EE4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910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Erken WSN platformları farklı işlemci ve radyo seçenekleri sunar.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13703-297B-4F1F-959E-7978C4AE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482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Platform seçimi bellek, enerji ve arayüz gereksinimleriyle ilgilidir.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0066F-23A2-4A99-B9A7-B3F3F712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05425"/>
            <a:ext cx="10715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Şekil, 1998-2009 döneminin tarihsel örneklerini gösterir.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ED5E0E-4888-4419-8FDD-5E8E2291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71950"/>
            <a:ext cx="1057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1.1. Duyarga platformlarının tarihsel gelişimi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BFF44F-07C8-4A78-B153-90C87334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1, Şekil 1.1, s. 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53405-98EF-44B1-8322-2EC62041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722289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ffe46aeb64d70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FB9069-628E-4DFF-B21E-88EAA8C2A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Düşük kapasiteli platformlar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34B7DA-96CD-413E-9143-34468A06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6DB12-9E3D-4FBE-A11E-95EE35A9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Basit ölçüm ve sınırlı yerel işleme uygundur.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9BBF7-872F-49B0-9D4B-BAA50FB9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3FB4E-207F-499F-AAE6-5010862D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Çok sayıda düğümün kullanıldığı dağıtımları hedefler.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F234B-E5D5-4BFE-BFEC-414A953C0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6E5AEA-A53B-4A0F-9EF6-2C8B7C04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Düşük güç ve maliyet tasarımda önemlidir.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71A4E-A073-4B22-878D-8B87AAFD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BA173-4576-4E09-B4DF-32C16353A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Sınırlı RAM ve işlem gücü yazılım tasarımını etkiler.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F63DBB-EAA9-4969-8D0D-CF84B19B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1.1.1, s. 2-4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DC28A3-022B-4596-9887-F7D19A23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796687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1000aaaf84ad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C2951-714F-4ED7-A0C9-41B70996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Mica ve Telos/Tmote örnekleri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A17CFE-46B6-47EF-82E8-3EA976FF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FC61A-42AE-4103-A3E8-6075418E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Mica ailesi ek duyarga kartlarıyla genişleyebilir.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AEFAA-74E2-4585-8294-5E526210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1EA94-4E35-467C-ABD0-E792551BF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Telos/Tmote bütünleşik duyargalar ve USB bağlantısı sunar.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C71F1-1F7B-40B1-957B-53F996A1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9F558-E2FD-4566-9E21-7F595BAB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Radyo ve bellek özellikleri aile içinde değişebilir.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ECF61B-2764-4114-AB72-2E5F376D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BBF112-79CC-47B9-A9B8-BEE652A6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Bu örnekler modüler ve bütünleşik tasarımı karşılaştırmayı sağlar.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E0BB52-CD41-48BF-9C1B-4C006F31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1.1.1, s. 2-4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31A15-4F13-466D-96BF-02345F22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021985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8c7df541bd4db2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3F52B-0FEF-4710-9E35-21218B99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Yüksek kapasiteli platformlar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05359A-E0E9-4B20-AA37-701DF894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1FA44B-49AA-49A2-8DB1-2BDC403B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Daha yoğun işleme ve daha büyük bellek gerektirir.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F0FF7-DBF7-4A64-A719-1246E3D6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F8C48C-AA00-474B-9B8C-B5524878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Ağ yönetimi ve veri birleştirme görevlerini üstlenebilir.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C59F59-0977-4B38-82A6-8A45C72C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012F91-9106-4CAA-B95F-533A4676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Farklı ağ arayüzleri arasında geçiş sağlayabilir.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277326-A90C-4A02-AB48-A5D7BE6B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D045D5-72B9-4C97-B1E4-341CAB04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Ek kapasitenin enerji ve maliyet karşılığı vardır.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CB0B83-82B2-4757-983A-652D0AF7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1.1.2, s. 4-5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AB68F-8369-4BBD-979B-9D993D93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080697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dfc854422403c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26111-264B-4398-858D-7956D34E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Ağ geçidi rolü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6F97A2-B06A-4478-8069-0FE3D9BA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52C64-B606-4759-A66D-46568394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 ağından gelen verileri toplar.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F36E4-2CD0-462E-A352-C8A90708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005B7F-9BF6-4D67-8284-AFC8A322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Yerel ağı bilgisayara veya başka bir ağa bağlar.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82CB88-6DA9-44AF-B91B-65EAA14B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03E5BB-D4A2-4B45-A32A-E6992A04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Daha güçlü işleme ve depolama kaynakları taşıyabilir.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13E88-DCFB-4C10-8F39-3F7190F5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F940C-1B9C-4DDD-B5F2-05FE86E1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Tüm düğümlerin aynı donanıma sahip olması gerekmez.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CC15AF-2BFA-4501-90B8-999D3784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1.1.2 ve 1.2, s. 4-5 ve 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2DFC36-A64E-4397-AF9A-881A277D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921908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8e07b6f7604315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9E66A-4857-452A-BD59-52EFAE4C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Platform seçim soruları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37B67A-1E2C-4FD5-80DE-848C2C6D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A05A1-C0EB-4A37-A344-68FFF1106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Hangi fiziksel büyüklük ölçülecek?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7EC78-23DF-4A7D-A1A9-6DF83E27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4A6F5-5B6E-4697-9521-935DD40D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Ne kadar veri, hangi sıklıkta üretilecek?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8A71B-CE0C-427E-BD0A-84AB97E3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6CE7B-EB64-4139-B84B-A697BA9A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Pil değişimi ve bakım mümkün mü?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1B956B-6B01-4C24-980D-6FCA12B4F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68771C-30AF-4422-A017-ECDE578E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Hangi arayüzler ve iletişim uyumu gerekli?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29A35-1876-4B74-A236-DF2982E1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2. Hafta · Bölüm 1.1 temelinde tasarım alıştırması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FD28B-EC69-4E41-B31E-00E1D4D4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68572624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4d0963119443d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14886-D7C3-40BA-8257-30E06D07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Standartlar farklı katmanları kapsar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98EC69-CA26-4982-8E63-2532391D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IEEE 802.15.4 fiziksel katman ve MAC’i tanımlar.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2CFCD-22A5-47F4-973D-A459D62C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90825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ZigBee üst katmanlarda ağ ve uygulama işlevleri ekler.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AF78FB-E39D-4C27-A4A1-2912D152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4524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Aynı alt katman, aynı uygulama protokolü anlamına gelmez.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ce4b526334b49"/>
          <a:stretch xmlns:a="http://schemas.openxmlformats.org/drawingml/2006/main"/>
        </p:blipFill>
        <p:spPr>
          <a:xfrm xmlns:a="http://schemas.openxmlformats.org/drawingml/2006/main">
            <a:off x="5486400" y="1803481"/>
            <a:ext cx="6038850" cy="3612987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F12BA-72EA-4069-8EAF-3AF6EAB9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15000"/>
            <a:ext cx="59340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Şekil 1.2. IEEE 802.15.4 ile ZigBee’nin kapsamı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EB327-F608-4FA6-939E-41E448F1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1.1.3, s. 5-7, Şekil 1.2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CF6A4-6BF4-4FDC-AC4D-6D594E95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2120568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58c470bac9411d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36A64-FE7A-4CE1-AFF3-292C11BB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Gömülü yazılımın görevleri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4D5198-EEC9-4D1A-9F01-FBAED50E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38C9F-54E8-4BAF-977C-8CA630A8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Duyargadan ölçüm almak.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0AB919-5B60-4CA2-9970-DF68FF2B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F1AB3-B866-418D-83B4-778BFB06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Zamanlayıcıları ve olayları yönetmek.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FC47F-66E5-4523-9EA2-78090CD3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A979B-9E60-4FD8-9D3D-ECAE1A2F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Paketleri hazırlamak ve iletişimi yürütmek.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58E470-81B7-439F-8D8F-E742DC35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88517F-DDBC-45D2-ACBA-61F67B4FF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Uyku durumlarıyla enerji tüketimini düzenlemek.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295F7-7562-4110-A7A9-E2F85F81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1.1.4, s. 9-10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41133-3D81-4D9C-B848-FF523782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717142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b22c71b734cd3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B472E-9915-4046-B732-A6598CC2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TinyOS ve olay güdümlü çalışma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3AC1E9-B761-4F40-BC22-DAC5CBD7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B2C28-BC92-435D-A39E-12872851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TinyOS bileşen tabanlı bir işletim sistemi örneğidir.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A484D-F050-406A-9808-AE27F7BE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D4F8D-C84B-4B38-B31A-BDCDC7CE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Zamanlayıcı veya paket alımı gibi olaylar işlemi başlatır.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74D4A3-7C7C-455A-9B1C-BBEB35F3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B9869-3F8B-4F06-9E53-C9EE38BC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Kısa görevler sınırlı kaynaklarla çalışmayı destekler.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A72104-649E-40E0-8A0B-9DCD285F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8930D4-9DD4-4989-A893-89E88FE6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TOSSIM, TinyOS uygulamaları için benzetim olanağı sağlar.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F282F-1B22-475B-986F-35602872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1.1.4, s. 9-10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F5B5E-3C21-4349-BA72-B8D84A74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9686006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aa74ecb4584560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6188C-4489-468E-8918-17491AF8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Diğer yazılım yaklaşımları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1B17A3-9956-40FC-968F-FA46FCE1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0C3A2-8C89-4FEF-9DFD-6FD62A82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Contiki olay güdümlü çekirdek ve ağ işlevleri sunar.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8141F-0179-49A6-A188-15F8FFEC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6FA9FC-DC88-4B1F-AA11-EBA44591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LiteOS, Unix benzeri soyutlamalarla farklı bir yaklaşım izler.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F2DD8D-7314-47D6-B028-91A4A78D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92BD86-637B-433D-BEBA-B47FAFED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Yazılım seçimi, donanım kaynakları ve uygulama ihtiyacına bağlıdır.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CBA32D-19F0-4F2C-BCEC-7CFFF02F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27582C-9071-4C0B-923D-E314F468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Kod taşınabilirliği ve mevcut sürücüler seçimde önemlidir.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5E65D-7DCA-4308-9852-F7C46BC7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Bölüm 1.1.4, s. 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F95A8A-0CDC-49DC-8C4F-7202A84B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856663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026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f88a824d2c478f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5E9C6-6034-4C40-B768-B04BE68A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Hesap örneği: yerel depolama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21250C-7D6C-4CC4-AF81-1A410B1AA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5644F-50D7-44CF-83C4-EFAD443F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Varsayım: her kayıt toplam 16 bayt.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46F8A7-E726-4ADA-BE2C-405E4962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6892F6-3205-432C-8FDA-278025BB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Örnekleme: saniyede 1 kayıt.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C00ACC-A894-4E24-900C-A19C8F78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1405BA-4F6A-44C3-95F6-A89C329A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 dakikalık veri: 16 × 600 = 9.600 bayt.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7D9968-2966-494F-8B25-B1DC9C79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B65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B65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2CC58D-24CA-41E0-AF46-A4065A7A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 veri 4 KiB RAM’de tutulabilir mi?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007F0B-34B8-48BE-8560-CA9D25A8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2. Hafta · Öğretim hesabı; 1 KiB = 1.024 bayt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BD59F-CE42-400F-927A-6ED2C8B0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4DCE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4DCE9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92446634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2aae66d6464e81"/>
          <a:stretch xmlns:a="http://schemas.openxmlformats.org/drawingml/2006/main"/>
        </p:blipFill>
        <p:spPr>
          <a:xfrm xmlns:a="http://schemas.openxmlformats.org/drawingml/2006/main">
            <a:off x="11052472" y="266700"/>
            <a:ext cx="659807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AA301-5C77-4E0F-8681-97C4BAC3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191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64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0264B"/>
                </a:solidFill>
                <a:latin typeface="Arial"/>
                <a:ea typeface="Arial"/>
                <a:cs typeface="Arial"/>
              </a:rPr>
              <a:t>Özet ve kısa ödev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CA32D-C107-49CD-A422-F592FD2B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49214C-F6D0-4FD7-858F-920BFB93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7716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Düğüm tasarımı donanım ve yazılımı birlikte ele alır.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61F844-DF22-4A14-9F68-AFC32056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194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F8C26-05DB-4076-BD96-D0E42813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7813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Düşük güçlü düğümler ile ağ geçitlerinin görevleri farklıdır.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718AD5-5FAD-4E7E-AF71-A8E0FF88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81C46-6885-4A8D-B828-A6CA1A3A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79095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Ödev: sera düğümü için bir bileşen listesi ve seçim gerekçesi yazın.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54CDC-D743-458C-8B2B-37B600B8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619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B88D2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B88D2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4B0BBA-00FB-4EBD-857E-2EA7B515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00600"/>
            <a:ext cx="9620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0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044"/>
                </a:solidFill>
                <a:latin typeface="Arial"/>
                <a:ea typeface="Arial"/>
                <a:cs typeface="Arial"/>
              </a:rPr>
              <a:t>Hazırlık: Bölüm 1.2, ağ mimarisi ve protokol yığını.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8C297-685F-4259-A956-66AEC995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62700"/>
            <a:ext cx="1028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2. Hafta · Akyildiz ve Vuran, Wireless Sensor Networks, Wiley, 2010, Bölüm 1.1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0A37A8-B804-4B30-BFFB-8E656FF5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6343650"/>
            <a:ext cx="5429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217215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2026-09-20T20:56:31.8000000Z</dcterms:created>
  <dcterms:modified xsi:type="dcterms:W3CDTF">2026-09-20T20:56:31.8000000Z</dcterms:modified>
</coreProperties>
</file>