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34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C9CB27-EC2E-4669-A7EC-1F18F821CE6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65803-3F96-4BCF-AEE9-F31E357CA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683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165803-3F96-4BCF-AEE9-F31E357CA89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539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ibp=oshop&amp;prds=pvt:hg,pvo:48,imageDocid:12502522517151074720,headlineOfferDocid:16306125868370610164,productDocid:16306125868370610164&amp;q=product&amp;sa=X&amp;ved=2ahUKEwjij6K9rf-WAxUOBtsEHUdIM80Qxa4PegoIAggACAEIFRAG" TargetMode="External"/><Relationship Id="rId7" Type="http://schemas.openxmlformats.org/officeDocument/2006/relationships/image" Target="../media/image4.png"/><Relationship Id="rId2" Type="http://schemas.openxmlformats.org/officeDocument/2006/relationships/hyperlink" Target="https://www.google.com/search?ibp=oshop&amp;prds=pvt:hg,pvo:48,imageDocid:10773409621596935956,headlineOfferDocid:2473098628933563548,productDocid:2473098628933563548&amp;q=product&amp;sa=X&amp;ved=2ahUKEwjij6K9rf-WAxUOBtsEHUdIM80Qxa4PegoIAggACAEIFRA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com/search?ibp=oshop&amp;prds=pvt:hg,pvo:48,imageDocid:6761141958487339263,headlineOfferDocid:14217697209533071837,productDocid:14217697209533071837&amp;q=product&amp;sa=X&amp;ved=2ahUKEwjij6K9rf-WAxUOBtsEHUdIM80Qxa4PegoIAggACAEIKxAG" TargetMode="External"/><Relationship Id="rId5" Type="http://schemas.openxmlformats.org/officeDocument/2006/relationships/hyperlink" Target="https://www.google.com/search?ibp=oshop&amp;prds=pvt:hg,pvo:48,mid:576462563321369866,imageDocid:5284705014987868840,gpcid:714198265101424228,headlineOfferDocid:17036914382042925591,catalogid:2835696616789568499,productDocid:10538414904206697927,rds:PC_714198265101424228%7CPROD_PC_714198265101424228&amp;q=product&amp;sa=X&amp;ved=2ahUKEwjij6K9rf-WAxUOBtsEHUdIM80Qxa4PegoIAggACAEIIxAJ" TargetMode="External"/><Relationship Id="rId4" Type="http://schemas.openxmlformats.org/officeDocument/2006/relationships/hyperlink" Target="https://www.google.com/search?ibp=oshop&amp;prds=pvt:hg,pvo:48,imageDocid:1296203805148715176,gpcid:3794347205863047665,headlineOfferDocid:7861235950797062932,catalogid:1702628501159479652,productDocid:17790129207208944553&amp;q=product&amp;sa=X&amp;ved=2ahUKEwjij6K9rf-WAxUOBtsEHUdIM80Qxa4PegoIAggACAEIFRAI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-18500" y="0"/>
            <a:ext cx="3383280" cy="6858000"/>
          </a:xfrm>
          <a:prstGeom prst="rect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19215" y="3118104"/>
            <a:ext cx="2194560" cy="2194560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Oval 4"/>
          <p:cNvSpPr/>
          <p:nvPr/>
        </p:nvSpPr>
        <p:spPr>
          <a:xfrm>
            <a:off x="2377440" y="365760"/>
            <a:ext cx="1463040" cy="1463040"/>
          </a:xfrm>
          <a:prstGeom prst="ellipse">
            <a:avLst/>
          </a:prstGeom>
          <a:solidFill>
            <a:srgbClr val="2196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97280" y="1005840"/>
            <a:ext cx="914400" cy="914400"/>
          </a:xfrm>
          <a:prstGeom prst="ellipse">
            <a:avLst/>
          </a:prstGeom>
          <a:solidFill>
            <a:srgbClr val="F2AE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840480" y="1051560"/>
            <a:ext cx="749807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219698"/>
                </a:solidFill>
                <a:latin typeface="Aptos"/>
              </a:rPr>
              <a:t>1. HAFTA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0" y="150876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 dirty="0" err="1">
                <a:solidFill>
                  <a:srgbClr val="0D2342"/>
                </a:solidFill>
                <a:latin typeface="Aptos Display"/>
              </a:rPr>
              <a:t>Kablosuz</a:t>
            </a:r>
            <a:r>
              <a:rPr sz="2800" b="1" dirty="0">
                <a:solidFill>
                  <a:srgbClr val="0D2342"/>
                </a:solidFill>
                <a:latin typeface="Aptos Display"/>
              </a:rPr>
              <a:t> </a:t>
            </a:r>
            <a:r>
              <a:rPr sz="2800" b="1" dirty="0" err="1">
                <a:solidFill>
                  <a:srgbClr val="0D2342"/>
                </a:solidFill>
                <a:latin typeface="Aptos Display"/>
              </a:rPr>
              <a:t>Duyarga</a:t>
            </a:r>
            <a:r>
              <a:rPr sz="2800" b="1" dirty="0">
                <a:solidFill>
                  <a:srgbClr val="0D2342"/>
                </a:solidFill>
                <a:latin typeface="Aptos Display"/>
              </a:rPr>
              <a:t>
</a:t>
            </a:r>
            <a:r>
              <a:rPr sz="2800" b="1" dirty="0" err="1">
                <a:solidFill>
                  <a:srgbClr val="0D2342"/>
                </a:solidFill>
                <a:latin typeface="Aptos Display"/>
              </a:rPr>
              <a:t>Ağlarına</a:t>
            </a:r>
            <a:r>
              <a:rPr sz="2800" b="1" dirty="0">
                <a:solidFill>
                  <a:srgbClr val="0D2342"/>
                </a:solidFill>
                <a:latin typeface="Aptos Display"/>
              </a:rPr>
              <a:t> </a:t>
            </a:r>
            <a:r>
              <a:rPr sz="2800" b="1" dirty="0" err="1">
                <a:solidFill>
                  <a:srgbClr val="0D2342"/>
                </a:solidFill>
                <a:latin typeface="Aptos Display"/>
              </a:rPr>
              <a:t>Giriş</a:t>
            </a:r>
            <a:endParaRPr sz="2800" b="1" dirty="0">
              <a:solidFill>
                <a:srgbClr val="0D2342"/>
              </a:solidFill>
              <a:latin typeface="Aptos Display"/>
            </a:endParaRPr>
          </a:p>
          <a:p>
            <a:r>
              <a:rPr sz="1600" dirty="0">
                <a:solidFill>
                  <a:srgbClr val="5F6C7A"/>
                </a:solidFill>
                <a:latin typeface="Aptos"/>
              </a:rPr>
              <a:t>(Wireless Sensor Networks – Chapter 1 Overview)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40480" y="3886200"/>
            <a:ext cx="7132320" cy="1600200"/>
          </a:xfrm>
          <a:prstGeom prst="roundRect">
            <a:avLst/>
          </a:prstGeom>
          <a:solidFill>
            <a:srgbClr val="F4F8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069080" y="4160520"/>
            <a:ext cx="6675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F4E79"/>
                </a:solidFill>
                <a:latin typeface="Aptos"/>
              </a:rPr>
              <a:t>Bu sunumda:</a:t>
            </a:r>
          </a:p>
          <a:p>
            <a:pPr>
              <a:defRPr sz="1600">
                <a:solidFill>
                  <a:srgbClr val="222222"/>
                </a:solidFill>
                <a:latin typeface="Aptos"/>
              </a:defRPr>
            </a:pPr>
            <a:r>
              <a:t>• WSN kavramı ve motivasyonu</a:t>
            </a:r>
            <a:br/>
            <a:r>
              <a:t>• Sensör düğümü platformları</a:t>
            </a:r>
            <a:br/>
            <a:r>
              <a:t>• Standartlar ve yazılım</a:t>
            </a:r>
            <a:br/>
            <a:r>
              <a:t>• Mimari, protokol yığını ve katmanlar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40480" y="5806440"/>
            <a:ext cx="49377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D2342"/>
                </a:solidFill>
                <a:latin typeface="Aptos"/>
              </a:rPr>
              <a:t>Doç. Dr. Yunus Eği</a:t>
            </a:r>
          </a:p>
          <a:p>
            <a:r>
              <a:rPr sz="1200">
                <a:solidFill>
                  <a:srgbClr val="5F6C7A"/>
                </a:solidFill>
                <a:latin typeface="Aptos"/>
              </a:rPr>
              <a:t>Şırnak Üniversitesi · Elektrik-Elektronik Mühendisliği · 2026–2027 Güz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1480" y="6400800"/>
            <a:ext cx="11155680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7200" y="6419088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F6C7A"/>
                </a:solidFill>
                <a:latin typeface="Aptos"/>
              </a:rPr>
              <a:t>Kablosuz Duyarga Ağları · Bölüm 1 · Doç. Dr. Yunus Eği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3825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0D2342"/>
                </a:solidFill>
                <a:latin typeface="Apto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Bölüm Akışı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9768" y="749808"/>
            <a:ext cx="8961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C7A"/>
                </a:solidFill>
                <a:latin typeface="Aptos"/>
              </a:rPr>
              <a:t>Sunum, kitabın Chapter 1 yapısına göre yeniden düzenlenmiştir.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10789920" cy="576072"/>
          </a:xfrm>
          <a:prstGeom prst="roundRect">
            <a:avLst/>
          </a:prstGeom>
          <a:solidFill>
            <a:srgbClr val="E6F1F8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68680" y="1490472"/>
            <a:ext cx="411480" cy="411480"/>
          </a:xfrm>
          <a:prstGeom prst="ellipse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545336"/>
            <a:ext cx="228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527048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>
                <a:solidFill>
                  <a:srgbClr val="222222"/>
                </a:solidFill>
                <a:latin typeface="Aptos"/>
              </a:rPr>
              <a:t>1.0 Giriş ve WSN motivasyonu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112264"/>
            <a:ext cx="10789920" cy="576072"/>
          </a:xfrm>
          <a:prstGeom prst="roundRect">
            <a:avLst/>
          </a:prstGeom>
          <a:solidFill>
            <a:srgbClr val="E3F5F5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68680" y="2185416"/>
            <a:ext cx="411480" cy="411480"/>
          </a:xfrm>
          <a:prstGeom prst="ellipse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60120" y="2240280"/>
            <a:ext cx="228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7320" y="2221992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>
                <a:solidFill>
                  <a:srgbClr val="222222"/>
                </a:solidFill>
                <a:latin typeface="Aptos"/>
              </a:rPr>
              <a:t>1.1 Sensor Mote Platforms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2807208"/>
            <a:ext cx="10789920" cy="576072"/>
          </a:xfrm>
          <a:prstGeom prst="roundRect">
            <a:avLst/>
          </a:prstGeom>
          <a:solidFill>
            <a:srgbClr val="FCF3DE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868680" y="2880360"/>
            <a:ext cx="411480" cy="411480"/>
          </a:xfrm>
          <a:prstGeom prst="ellipse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60120" y="2935224"/>
            <a:ext cx="228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2916936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>
                <a:solidFill>
                  <a:srgbClr val="222222"/>
                </a:solidFill>
                <a:latin typeface="Aptos"/>
              </a:rPr>
              <a:t>1.1.3 Standardization Efforts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3502152"/>
            <a:ext cx="10789920" cy="576072"/>
          </a:xfrm>
          <a:prstGeom prst="roundRect">
            <a:avLst/>
          </a:prstGeom>
          <a:solidFill>
            <a:srgbClr val="FAE8E5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68680" y="3575304"/>
            <a:ext cx="411480" cy="411480"/>
          </a:xfrm>
          <a:prstGeom prst="ellipse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60120" y="3630168"/>
            <a:ext cx="228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3611880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>
                <a:solidFill>
                  <a:srgbClr val="222222"/>
                </a:solidFill>
                <a:latin typeface="Aptos"/>
              </a:rPr>
              <a:t>1.1.4 Software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4197096"/>
            <a:ext cx="10789920" cy="576072"/>
          </a:xfrm>
          <a:prstGeom prst="roundRect">
            <a:avLst/>
          </a:prstGeom>
          <a:solidFill>
            <a:srgbClr val="E6F1F8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868680" y="4270248"/>
            <a:ext cx="411480" cy="411480"/>
          </a:xfrm>
          <a:prstGeom prst="ellipse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60120" y="4325112"/>
            <a:ext cx="228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17320" y="4306824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>
                <a:solidFill>
                  <a:srgbClr val="222222"/>
                </a:solidFill>
                <a:latin typeface="Aptos"/>
              </a:rPr>
              <a:t>1.2 WSN Architecture and Protocol Stack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31520" y="4892040"/>
            <a:ext cx="10789920" cy="576072"/>
          </a:xfrm>
          <a:prstGeom prst="roundRect">
            <a:avLst/>
          </a:prstGeom>
          <a:solidFill>
            <a:srgbClr val="E3F5F5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868680" y="4965192"/>
            <a:ext cx="411480" cy="411480"/>
          </a:xfrm>
          <a:prstGeom prst="ellipse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60120" y="5020055"/>
            <a:ext cx="228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17320" y="5001768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>
                <a:solidFill>
                  <a:srgbClr val="222222"/>
                </a:solidFill>
                <a:latin typeface="Aptos"/>
              </a:rPr>
              <a:t>1.2.1–1.2.5 Katmanların özeti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31520" y="5586983"/>
            <a:ext cx="10789920" cy="576072"/>
          </a:xfrm>
          <a:prstGeom prst="roundRect">
            <a:avLst/>
          </a:prstGeom>
          <a:solidFill>
            <a:srgbClr val="FCF3DE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868680" y="5660136"/>
            <a:ext cx="411480" cy="411480"/>
          </a:xfrm>
          <a:prstGeom prst="ellipse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60120" y="5714999"/>
            <a:ext cx="228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17320" y="5696712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>
                <a:solidFill>
                  <a:srgbClr val="222222"/>
                </a:solidFill>
                <a:latin typeface="Aptos"/>
              </a:rPr>
              <a:t>Enerji, tasarım kısıtları ve örnek uygulama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" y="5989320"/>
            <a:ext cx="9509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i="1">
                <a:solidFill>
                  <a:srgbClr val="5F6C7A"/>
                </a:solidFill>
                <a:latin typeface="Aptos"/>
              </a:rPr>
              <a:t>Not: Gerçek cihaz fotoğrafları veya kitap şekilleri istenirse sonradan ayrıca eklenebilir.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1480" y="6400800"/>
            <a:ext cx="11155680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457200" y="6419088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F6C7A"/>
                </a:solidFill>
                <a:latin typeface="Aptos"/>
              </a:rPr>
              <a:t>Kablosuz Duyarga Ağları · Bölüm 1 · Doç. Dr. Yunus Eği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972800" y="63825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0D2342"/>
                </a:solidFill>
                <a:latin typeface="Aptos"/>
              </a:rPr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86384" y="6153912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0D2342"/>
                </a:solidFill>
                <a:latin typeface="Aptos"/>
              </a:rPr>
              <a:t>Bu sürümde kitaptaki gerçek şekiller ilgili slaytlara yerleştirilmiştir.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1.0 Giriş: Neden WSN?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9768" y="749808"/>
            <a:ext cx="8961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C7A"/>
                </a:solidFill>
                <a:latin typeface="Aptos"/>
              </a:rPr>
              <a:t>Kablosuz duyarga ağları; MEMS, kablosuz haberleşme ve gömülü elektroniğin birleşimiyle mümkün olmuştur.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0865" y="2131357"/>
            <a:ext cx="4534990" cy="2943563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Düşük</a:t>
            </a:r>
            <a:r>
              <a:rPr dirty="0"/>
              <a:t> </a:t>
            </a:r>
            <a:r>
              <a:rPr dirty="0" err="1"/>
              <a:t>maliyetli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düşük</a:t>
            </a:r>
            <a:r>
              <a:rPr dirty="0"/>
              <a:t> </a:t>
            </a:r>
            <a:r>
              <a:rPr dirty="0" err="1"/>
              <a:t>güçlü</a:t>
            </a:r>
            <a:r>
              <a:rPr dirty="0"/>
              <a:t> </a:t>
            </a:r>
            <a:r>
              <a:rPr dirty="0" err="1"/>
              <a:t>sensör</a:t>
            </a:r>
            <a:r>
              <a:rPr dirty="0"/>
              <a:t> </a:t>
            </a:r>
            <a:r>
              <a:rPr dirty="0" err="1"/>
              <a:t>düğümleri</a:t>
            </a:r>
            <a:r>
              <a:rPr dirty="0"/>
              <a:t> </a:t>
            </a:r>
            <a:r>
              <a:rPr dirty="0" err="1"/>
              <a:t>yaygınlaşmıştır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/>
              <a:t>Her </a:t>
            </a:r>
            <a:r>
              <a:rPr dirty="0" err="1"/>
              <a:t>düğüm</a:t>
            </a:r>
            <a:r>
              <a:rPr dirty="0"/>
              <a:t>: </a:t>
            </a:r>
            <a:r>
              <a:rPr dirty="0" err="1"/>
              <a:t>algılama</a:t>
            </a:r>
            <a:r>
              <a:rPr dirty="0"/>
              <a:t>, </a:t>
            </a:r>
            <a:r>
              <a:rPr dirty="0" err="1"/>
              <a:t>basit</a:t>
            </a:r>
            <a:r>
              <a:rPr dirty="0"/>
              <a:t> </a:t>
            </a:r>
            <a:r>
              <a:rPr dirty="0" err="1"/>
              <a:t>işleme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kablosuz</a:t>
            </a:r>
            <a:r>
              <a:rPr dirty="0"/>
              <a:t> </a:t>
            </a:r>
            <a:r>
              <a:rPr dirty="0" err="1"/>
              <a:t>iletim</a:t>
            </a:r>
            <a:r>
              <a:rPr dirty="0"/>
              <a:t> </a:t>
            </a:r>
            <a:r>
              <a:rPr dirty="0" err="1"/>
              <a:t>yeteneklerine</a:t>
            </a:r>
            <a:r>
              <a:rPr dirty="0"/>
              <a:t> </a:t>
            </a:r>
            <a:r>
              <a:rPr dirty="0" err="1"/>
              <a:t>sahiptir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Çok</a:t>
            </a:r>
            <a:r>
              <a:rPr dirty="0"/>
              <a:t> </a:t>
            </a:r>
            <a:r>
              <a:rPr dirty="0" err="1"/>
              <a:t>sayıda</a:t>
            </a:r>
            <a:r>
              <a:rPr dirty="0"/>
              <a:t> </a:t>
            </a:r>
            <a:r>
              <a:rPr dirty="0" err="1"/>
              <a:t>düğüm</a:t>
            </a:r>
            <a:r>
              <a:rPr dirty="0"/>
              <a:t> </a:t>
            </a:r>
            <a:r>
              <a:rPr dirty="0" err="1"/>
              <a:t>birlikte</a:t>
            </a:r>
            <a:r>
              <a:rPr dirty="0"/>
              <a:t> </a:t>
            </a:r>
            <a:r>
              <a:rPr dirty="0" err="1"/>
              <a:t>çalışarak</a:t>
            </a:r>
            <a:r>
              <a:rPr dirty="0"/>
              <a:t> </a:t>
            </a:r>
            <a:r>
              <a:rPr dirty="0" err="1"/>
              <a:t>çevreyi</a:t>
            </a:r>
            <a:r>
              <a:rPr dirty="0"/>
              <a:t> </a:t>
            </a:r>
            <a:r>
              <a:rPr dirty="0" err="1"/>
              <a:t>daha</a:t>
            </a:r>
            <a:r>
              <a:rPr dirty="0"/>
              <a:t> </a:t>
            </a:r>
            <a:r>
              <a:rPr dirty="0" err="1"/>
              <a:t>güvenilir</a:t>
            </a:r>
            <a:r>
              <a:rPr dirty="0"/>
              <a:t> </a:t>
            </a:r>
            <a:r>
              <a:rPr dirty="0" err="1"/>
              <a:t>biçimde</a:t>
            </a:r>
            <a:r>
              <a:rPr dirty="0"/>
              <a:t> </a:t>
            </a:r>
            <a:r>
              <a:rPr dirty="0" err="1"/>
              <a:t>izler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/>
              <a:t>Ham </a:t>
            </a:r>
            <a:r>
              <a:rPr dirty="0" err="1"/>
              <a:t>verinin</a:t>
            </a:r>
            <a:r>
              <a:rPr dirty="0"/>
              <a:t> </a:t>
            </a:r>
            <a:r>
              <a:rPr dirty="0" err="1"/>
              <a:t>tamamını</a:t>
            </a:r>
            <a:r>
              <a:rPr dirty="0"/>
              <a:t> </a:t>
            </a:r>
            <a:r>
              <a:rPr dirty="0" err="1"/>
              <a:t>taşımak</a:t>
            </a:r>
            <a:r>
              <a:rPr dirty="0"/>
              <a:t> </a:t>
            </a:r>
            <a:r>
              <a:rPr dirty="0" err="1"/>
              <a:t>yerine</a:t>
            </a:r>
            <a:r>
              <a:rPr dirty="0"/>
              <a:t> </a:t>
            </a:r>
            <a:r>
              <a:rPr dirty="0" err="1"/>
              <a:t>yerel</a:t>
            </a:r>
            <a:r>
              <a:rPr dirty="0"/>
              <a:t> </a:t>
            </a:r>
            <a:r>
              <a:rPr dirty="0" err="1"/>
              <a:t>işleme</a:t>
            </a:r>
            <a:r>
              <a:rPr dirty="0"/>
              <a:t> </a:t>
            </a:r>
            <a:r>
              <a:rPr dirty="0" err="1"/>
              <a:t>yapılarak</a:t>
            </a:r>
            <a:r>
              <a:rPr dirty="0"/>
              <a:t> </a:t>
            </a:r>
            <a:r>
              <a:rPr dirty="0" err="1"/>
              <a:t>yalnız</a:t>
            </a:r>
            <a:r>
              <a:rPr dirty="0"/>
              <a:t> </a:t>
            </a:r>
            <a:r>
              <a:rPr dirty="0" err="1"/>
              <a:t>gerekli</a:t>
            </a:r>
            <a:r>
              <a:rPr dirty="0"/>
              <a:t> </a:t>
            </a:r>
            <a:r>
              <a:rPr dirty="0" err="1"/>
              <a:t>bilgi</a:t>
            </a:r>
            <a:r>
              <a:rPr dirty="0"/>
              <a:t> </a:t>
            </a:r>
            <a:r>
              <a:rPr dirty="0" err="1"/>
              <a:t>iletilir</a:t>
            </a:r>
            <a:r>
              <a:rPr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35040" y="2194560"/>
            <a:ext cx="1143000" cy="1051560"/>
          </a:xfrm>
          <a:prstGeom prst="roundRect">
            <a:avLst/>
          </a:prstGeom>
          <a:solidFill>
            <a:srgbClr val="E6F1F8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99048" y="2496312"/>
            <a:ext cx="1005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222222"/>
                </a:solidFill>
                <a:latin typeface="Aptos"/>
              </a:rPr>
              <a:t>Fiziksel
Ortam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52360" y="2194560"/>
            <a:ext cx="1143000" cy="1051560"/>
          </a:xfrm>
          <a:prstGeom prst="roundRect">
            <a:avLst/>
          </a:prstGeom>
          <a:solidFill>
            <a:srgbClr val="E3F5F5"/>
          </a:solidFill>
          <a:ln>
            <a:solidFill>
              <a:srgbClr val="2196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16368" y="2496312"/>
            <a:ext cx="1005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222222"/>
                </a:solidFill>
                <a:latin typeface="Aptos"/>
              </a:rPr>
              <a:t>Duyarga
Düğümü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915400" y="2194560"/>
            <a:ext cx="1143000" cy="1051560"/>
          </a:xfrm>
          <a:prstGeom prst="roundRect">
            <a:avLst/>
          </a:prstGeom>
          <a:solidFill>
            <a:srgbClr val="FCF3DE"/>
          </a:solidFill>
          <a:ln>
            <a:solidFill>
              <a:srgbClr val="F2AE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979408" y="2496312"/>
            <a:ext cx="1005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222222"/>
                </a:solidFill>
                <a:latin typeface="Aptos"/>
              </a:rPr>
              <a:t>Sink / Ağ
Geçidi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287000" y="2194560"/>
            <a:ext cx="1143000" cy="1051560"/>
          </a:xfrm>
          <a:prstGeom prst="roundRect">
            <a:avLst/>
          </a:prstGeom>
          <a:solidFill>
            <a:srgbClr val="FAE8E5"/>
          </a:solidFill>
          <a:ln>
            <a:solidFill>
              <a:srgbClr val="C646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351008" y="2496312"/>
            <a:ext cx="1005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222222"/>
                </a:solidFill>
                <a:latin typeface="Aptos"/>
              </a:rPr>
              <a:t>Kullanıcı /
Uygulama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178040" y="2724912"/>
            <a:ext cx="274320" cy="0"/>
          </a:xfrm>
          <a:prstGeom prst="line">
            <a:avLst/>
          </a:prstGeom>
          <a:ln w="31750">
            <a:solidFill>
              <a:srgbClr val="0D234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641080" y="2724912"/>
            <a:ext cx="274320" cy="0"/>
          </a:xfrm>
          <a:prstGeom prst="line">
            <a:avLst/>
          </a:prstGeom>
          <a:ln w="31750">
            <a:solidFill>
              <a:srgbClr val="0D234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10012680" y="2724912"/>
            <a:ext cx="274320" cy="0"/>
          </a:xfrm>
          <a:prstGeom prst="line">
            <a:avLst/>
          </a:prstGeom>
          <a:ln w="31750">
            <a:solidFill>
              <a:srgbClr val="0D234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5989320" y="3886200"/>
            <a:ext cx="5349240" cy="1188720"/>
          </a:xfrm>
          <a:prstGeom prst="roundRect">
            <a:avLst/>
          </a:prstGeom>
          <a:solidFill>
            <a:srgbClr val="F4F8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217920" y="4096512"/>
            <a:ext cx="4952843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 dirty="0">
                <a:solidFill>
                  <a:srgbClr val="1F4E79"/>
                </a:solidFill>
                <a:latin typeface="Aptos"/>
              </a:rPr>
              <a:t>Ana </a:t>
            </a:r>
            <a:r>
              <a:rPr sz="1700" b="1" dirty="0" err="1">
                <a:solidFill>
                  <a:srgbClr val="1F4E79"/>
                </a:solidFill>
                <a:latin typeface="Aptos"/>
              </a:rPr>
              <a:t>fikir</a:t>
            </a:r>
            <a:r>
              <a:rPr sz="1700" b="1" dirty="0">
                <a:solidFill>
                  <a:srgbClr val="1F4E79"/>
                </a:solidFill>
                <a:latin typeface="Aptos"/>
              </a:rPr>
              <a:t>:</a:t>
            </a:r>
          </a:p>
          <a:p>
            <a:r>
              <a:rPr sz="1500" dirty="0" err="1">
                <a:solidFill>
                  <a:srgbClr val="222222"/>
                </a:solidFill>
                <a:latin typeface="Aptos"/>
              </a:rPr>
              <a:t>Çok</a:t>
            </a:r>
            <a:r>
              <a:rPr sz="1500" dirty="0">
                <a:solidFill>
                  <a:srgbClr val="222222"/>
                </a:solidFill>
                <a:latin typeface="Aptos"/>
              </a:rPr>
              <a:t> </a:t>
            </a:r>
            <a:r>
              <a:rPr sz="1500" dirty="0" err="1">
                <a:solidFill>
                  <a:srgbClr val="222222"/>
                </a:solidFill>
                <a:latin typeface="Aptos"/>
              </a:rPr>
              <a:t>sayıda</a:t>
            </a:r>
            <a:r>
              <a:rPr sz="1500" dirty="0">
                <a:solidFill>
                  <a:srgbClr val="222222"/>
                </a:solidFill>
                <a:latin typeface="Aptos"/>
              </a:rPr>
              <a:t> </a:t>
            </a:r>
            <a:r>
              <a:rPr sz="1500" dirty="0" err="1">
                <a:solidFill>
                  <a:srgbClr val="222222"/>
                </a:solidFill>
                <a:latin typeface="Aptos"/>
              </a:rPr>
              <a:t>küçük</a:t>
            </a:r>
            <a:r>
              <a:rPr sz="1500" dirty="0">
                <a:solidFill>
                  <a:srgbClr val="222222"/>
                </a:solidFill>
                <a:latin typeface="Aptos"/>
              </a:rPr>
              <a:t> </a:t>
            </a:r>
            <a:r>
              <a:rPr sz="1500" dirty="0" err="1">
                <a:solidFill>
                  <a:srgbClr val="222222"/>
                </a:solidFill>
                <a:latin typeface="Aptos"/>
              </a:rPr>
              <a:t>düğüm</a:t>
            </a:r>
            <a:r>
              <a:rPr sz="1500" dirty="0">
                <a:solidFill>
                  <a:srgbClr val="222222"/>
                </a:solidFill>
                <a:latin typeface="Aptos"/>
              </a:rPr>
              <a:t>, </a:t>
            </a:r>
            <a:r>
              <a:rPr sz="1500" dirty="0" err="1">
                <a:solidFill>
                  <a:srgbClr val="222222"/>
                </a:solidFill>
                <a:latin typeface="Aptos"/>
              </a:rPr>
              <a:t>fiziksel</a:t>
            </a:r>
            <a:r>
              <a:rPr sz="1500" dirty="0">
                <a:solidFill>
                  <a:srgbClr val="222222"/>
                </a:solidFill>
                <a:latin typeface="Aptos"/>
              </a:rPr>
              <a:t> </a:t>
            </a:r>
            <a:r>
              <a:rPr sz="1500" dirty="0" err="1">
                <a:solidFill>
                  <a:srgbClr val="222222"/>
                </a:solidFill>
                <a:latin typeface="Aptos"/>
              </a:rPr>
              <a:t>ortamı</a:t>
            </a:r>
            <a:r>
              <a:rPr sz="1500" dirty="0">
                <a:solidFill>
                  <a:srgbClr val="222222"/>
                </a:solidFill>
                <a:latin typeface="Aptos"/>
              </a:rPr>
              <a:t> </a:t>
            </a:r>
            <a:r>
              <a:rPr sz="1500" dirty="0" err="1">
                <a:solidFill>
                  <a:srgbClr val="222222"/>
                </a:solidFill>
                <a:latin typeface="Aptos"/>
              </a:rPr>
              <a:t>birlikte</a:t>
            </a:r>
            <a:r>
              <a:rPr sz="1500" dirty="0">
                <a:solidFill>
                  <a:srgbClr val="222222"/>
                </a:solidFill>
                <a:latin typeface="Aptos"/>
              </a:rPr>
              <a:t> </a:t>
            </a:r>
            <a:r>
              <a:rPr sz="1500" dirty="0" err="1">
                <a:solidFill>
                  <a:srgbClr val="222222"/>
                </a:solidFill>
                <a:latin typeface="Aptos"/>
              </a:rPr>
              <a:t>izler</a:t>
            </a:r>
            <a:r>
              <a:rPr sz="1500" dirty="0">
                <a:solidFill>
                  <a:srgbClr val="222222"/>
                </a:solidFill>
                <a:latin typeface="Aptos"/>
              </a:rPr>
              <a:t> </a:t>
            </a:r>
            <a:r>
              <a:rPr sz="1500" dirty="0" err="1">
                <a:solidFill>
                  <a:srgbClr val="222222"/>
                </a:solidFill>
                <a:latin typeface="Aptos"/>
              </a:rPr>
              <a:t>ve</a:t>
            </a:r>
            <a:r>
              <a:rPr sz="1500" dirty="0">
                <a:solidFill>
                  <a:srgbClr val="222222"/>
                </a:solidFill>
                <a:latin typeface="Aptos"/>
              </a:rPr>
              <a:t> </a:t>
            </a:r>
            <a:r>
              <a:rPr sz="1500" dirty="0" err="1">
                <a:solidFill>
                  <a:srgbClr val="222222"/>
                </a:solidFill>
                <a:latin typeface="Aptos"/>
              </a:rPr>
              <a:t>veriyi</a:t>
            </a:r>
            <a:r>
              <a:rPr sz="1500" dirty="0">
                <a:solidFill>
                  <a:srgbClr val="222222"/>
                </a:solidFill>
                <a:latin typeface="Aptos"/>
              </a:rPr>
              <a:t> </a:t>
            </a:r>
            <a:r>
              <a:rPr sz="1500" dirty="0" err="1">
                <a:solidFill>
                  <a:srgbClr val="222222"/>
                </a:solidFill>
                <a:latin typeface="Aptos"/>
              </a:rPr>
              <a:t>kullanıcıya</a:t>
            </a:r>
            <a:r>
              <a:rPr sz="1500" dirty="0">
                <a:solidFill>
                  <a:srgbClr val="222222"/>
                </a:solidFill>
                <a:latin typeface="Aptos"/>
              </a:rPr>
              <a:t> </a:t>
            </a:r>
            <a:r>
              <a:rPr sz="1500" dirty="0" err="1">
                <a:solidFill>
                  <a:srgbClr val="222222"/>
                </a:solidFill>
                <a:latin typeface="Aptos"/>
              </a:rPr>
              <a:t>ulaştırır</a:t>
            </a:r>
            <a:r>
              <a:rPr sz="1500" dirty="0">
                <a:solidFill>
                  <a:srgbClr val="222222"/>
                </a:solidFill>
                <a:latin typeface="Aptos"/>
              </a:rPr>
              <a:t>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1480" y="6400800"/>
            <a:ext cx="11155680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57200" y="6419088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F6C7A"/>
                </a:solidFill>
                <a:latin typeface="Aptos"/>
              </a:rPr>
              <a:t>Kablosuz Duyarga Ağları · Bölüm 1 · Doç. Dr. Yunus Eği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0" y="63825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0D2342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WSN’nin temel özellikleri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9768" y="749808"/>
            <a:ext cx="8961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C7A"/>
                </a:solidFill>
                <a:latin typeface="Aptos"/>
              </a:rPr>
              <a:t>Klasik kablosuz ağlardan ayrışan başlıca nitelikler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123910"/>
            <a:ext cx="5120640" cy="2306465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/>
              <a:t>Yoğun </a:t>
            </a:r>
            <a:r>
              <a:rPr dirty="0" err="1"/>
              <a:t>düğüm</a:t>
            </a:r>
            <a:r>
              <a:rPr dirty="0"/>
              <a:t> </a:t>
            </a:r>
            <a:r>
              <a:rPr dirty="0" err="1"/>
              <a:t>dağılımı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ortak</a:t>
            </a:r>
            <a:r>
              <a:rPr dirty="0"/>
              <a:t> </a:t>
            </a:r>
            <a:r>
              <a:rPr dirty="0" err="1"/>
              <a:t>ölçüm</a:t>
            </a:r>
            <a:r>
              <a:rPr dirty="0"/>
              <a:t> </a:t>
            </a:r>
            <a:r>
              <a:rPr dirty="0" err="1"/>
              <a:t>hedefi</a:t>
            </a:r>
            <a:endParaRPr dirty="0"/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Sınırlı</a:t>
            </a:r>
            <a:r>
              <a:rPr dirty="0"/>
              <a:t> </a:t>
            </a:r>
            <a:r>
              <a:rPr dirty="0" err="1"/>
              <a:t>enerji</a:t>
            </a:r>
            <a:r>
              <a:rPr dirty="0"/>
              <a:t>, </a:t>
            </a:r>
            <a:r>
              <a:rPr dirty="0" err="1"/>
              <a:t>işlem</a:t>
            </a:r>
            <a:r>
              <a:rPr dirty="0"/>
              <a:t> </a:t>
            </a:r>
            <a:r>
              <a:rPr dirty="0" err="1"/>
              <a:t>gücü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bellek</a:t>
            </a:r>
            <a:endParaRPr dirty="0"/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Çok</a:t>
            </a:r>
            <a:r>
              <a:rPr dirty="0"/>
              <a:t> </a:t>
            </a:r>
            <a:r>
              <a:rPr dirty="0" err="1"/>
              <a:t>atlamalı</a:t>
            </a:r>
            <a:r>
              <a:rPr dirty="0"/>
              <a:t> (multi-hop) </a:t>
            </a:r>
            <a:r>
              <a:rPr dirty="0" err="1"/>
              <a:t>iletişim</a:t>
            </a:r>
            <a:r>
              <a:rPr dirty="0"/>
              <a:t> </a:t>
            </a:r>
            <a:r>
              <a:rPr dirty="0" err="1"/>
              <a:t>olasılığı</a:t>
            </a:r>
            <a:endParaRPr dirty="0"/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Ortam</a:t>
            </a:r>
            <a:r>
              <a:rPr dirty="0"/>
              <a:t> </a:t>
            </a:r>
            <a:r>
              <a:rPr dirty="0" err="1"/>
              <a:t>koşullarına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uygulamaya</a:t>
            </a:r>
            <a:r>
              <a:rPr dirty="0"/>
              <a:t> </a:t>
            </a:r>
            <a:r>
              <a:rPr dirty="0" err="1"/>
              <a:t>göre</a:t>
            </a:r>
            <a:r>
              <a:rPr dirty="0"/>
              <a:t> </a:t>
            </a:r>
            <a:r>
              <a:rPr dirty="0" err="1"/>
              <a:t>değişen</a:t>
            </a:r>
            <a:r>
              <a:rPr dirty="0"/>
              <a:t> </a:t>
            </a:r>
            <a:r>
              <a:rPr dirty="0" err="1"/>
              <a:t>trafik</a:t>
            </a:r>
            <a:r>
              <a:rPr dirty="0"/>
              <a:t> </a:t>
            </a:r>
            <a:r>
              <a:rPr dirty="0" err="1"/>
              <a:t>modeli</a:t>
            </a:r>
            <a:endParaRPr dirty="0"/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Güvenilirlik</a:t>
            </a:r>
            <a:r>
              <a:rPr dirty="0"/>
              <a:t> </a:t>
            </a:r>
            <a:r>
              <a:rPr dirty="0" err="1"/>
              <a:t>ile</a:t>
            </a:r>
            <a:r>
              <a:rPr dirty="0"/>
              <a:t> </a:t>
            </a:r>
            <a:r>
              <a:rPr dirty="0" err="1"/>
              <a:t>enerji</a:t>
            </a:r>
            <a:r>
              <a:rPr dirty="0"/>
              <a:t> </a:t>
            </a:r>
            <a:r>
              <a:rPr dirty="0" err="1"/>
              <a:t>tüketimi</a:t>
            </a:r>
            <a:r>
              <a:rPr dirty="0"/>
              <a:t> </a:t>
            </a:r>
            <a:r>
              <a:rPr dirty="0" err="1"/>
              <a:t>arasında</a:t>
            </a:r>
            <a:r>
              <a:rPr dirty="0"/>
              <a:t> </a:t>
            </a:r>
            <a:r>
              <a:rPr dirty="0" err="1"/>
              <a:t>sürekli</a:t>
            </a:r>
            <a:r>
              <a:rPr dirty="0"/>
              <a:t> </a:t>
            </a:r>
            <a:r>
              <a:rPr dirty="0" err="1"/>
              <a:t>bir</a:t>
            </a:r>
            <a:r>
              <a:rPr dirty="0"/>
              <a:t> </a:t>
            </a:r>
            <a:r>
              <a:rPr dirty="0" err="1"/>
              <a:t>denge</a:t>
            </a:r>
            <a:r>
              <a:rPr dirty="0"/>
              <a:t> </a:t>
            </a:r>
            <a:r>
              <a:rPr dirty="0" err="1"/>
              <a:t>gereksinimi</a:t>
            </a:r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5989320" y="1417320"/>
            <a:ext cx="2377440" cy="987552"/>
          </a:xfrm>
          <a:prstGeom prst="roundRect">
            <a:avLst/>
          </a:prstGeom>
          <a:solidFill>
            <a:srgbClr val="E6F1F8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99048" y="1545336"/>
            <a:ext cx="21031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0D2342"/>
                </a:solidFill>
                <a:latin typeface="Aptos"/>
              </a:rPr>
              <a:t>Çevresel izleme</a:t>
            </a:r>
          </a:p>
          <a:p>
            <a:r>
              <a:rPr sz="1100">
                <a:solidFill>
                  <a:srgbClr val="5F6C7A"/>
                </a:solidFill>
                <a:latin typeface="Aptos"/>
              </a:rPr>
              <a:t>Sıcaklık, nem, hava kalitesi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0" y="1417320"/>
            <a:ext cx="2377440" cy="987552"/>
          </a:xfrm>
          <a:prstGeom prst="roundRect">
            <a:avLst/>
          </a:prstGeom>
          <a:solidFill>
            <a:srgbClr val="E3F5F5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796528" y="1545336"/>
            <a:ext cx="21031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0D2342"/>
                </a:solidFill>
                <a:latin typeface="Aptos"/>
              </a:rPr>
              <a:t>Akıllı tarım</a:t>
            </a:r>
          </a:p>
          <a:p>
            <a:r>
              <a:rPr sz="1100">
                <a:solidFill>
                  <a:srgbClr val="5F6C7A"/>
                </a:solidFill>
                <a:latin typeface="Aptos"/>
              </a:rPr>
              <a:t>Toprak nemi, sulama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89320" y="2743200"/>
            <a:ext cx="2377440" cy="987552"/>
          </a:xfrm>
          <a:prstGeom prst="roundRect">
            <a:avLst/>
          </a:prstGeom>
          <a:solidFill>
            <a:srgbClr val="FCF3DE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099048" y="2871216"/>
            <a:ext cx="21031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0D2342"/>
                </a:solidFill>
                <a:latin typeface="Aptos"/>
              </a:rPr>
              <a:t>Endüstriyel izleme</a:t>
            </a:r>
          </a:p>
          <a:p>
            <a:r>
              <a:rPr sz="1100">
                <a:solidFill>
                  <a:srgbClr val="5F6C7A"/>
                </a:solidFill>
                <a:latin typeface="Aptos"/>
              </a:rPr>
              <a:t>Titreşim, bakım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0" y="2743200"/>
            <a:ext cx="2377440" cy="987552"/>
          </a:xfrm>
          <a:prstGeom prst="roundRect">
            <a:avLst/>
          </a:prstGeom>
          <a:solidFill>
            <a:srgbClr val="FAE8E5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796528" y="2871216"/>
            <a:ext cx="21031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0D2342"/>
                </a:solidFill>
                <a:latin typeface="Aptos"/>
              </a:rPr>
              <a:t>Sağlık</a:t>
            </a:r>
          </a:p>
          <a:p>
            <a:r>
              <a:rPr sz="1100">
                <a:solidFill>
                  <a:srgbClr val="5F6C7A"/>
                </a:solidFill>
                <a:latin typeface="Aptos"/>
              </a:rPr>
              <a:t>Giyilebilir sensörler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89320" y="4069080"/>
            <a:ext cx="2377440" cy="987552"/>
          </a:xfrm>
          <a:prstGeom prst="roundRect">
            <a:avLst/>
          </a:prstGeom>
          <a:solidFill>
            <a:srgbClr val="E6F1F8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099048" y="4197096"/>
            <a:ext cx="21031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0D2342"/>
                </a:solidFill>
                <a:latin typeface="Aptos"/>
              </a:rPr>
              <a:t>Akıllı binalar</a:t>
            </a:r>
          </a:p>
          <a:p>
            <a:r>
              <a:rPr sz="1100">
                <a:solidFill>
                  <a:srgbClr val="5F6C7A"/>
                </a:solidFill>
                <a:latin typeface="Aptos"/>
              </a:rPr>
              <a:t>Işık, hareket, enerji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0" y="4069080"/>
            <a:ext cx="2377440" cy="987552"/>
          </a:xfrm>
          <a:prstGeom prst="roundRect">
            <a:avLst/>
          </a:prstGeom>
          <a:solidFill>
            <a:srgbClr val="E3F5F5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796528" y="4197096"/>
            <a:ext cx="21031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0D2342"/>
                </a:solidFill>
                <a:latin typeface="Aptos"/>
              </a:rPr>
              <a:t>Askerî / güvenlik</a:t>
            </a:r>
          </a:p>
          <a:p>
            <a:r>
              <a:rPr sz="1100">
                <a:solidFill>
                  <a:srgbClr val="5F6C7A"/>
                </a:solidFill>
                <a:latin typeface="Aptos"/>
              </a:rPr>
              <a:t>Gözetim, sınır izleme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35040" y="5440680"/>
            <a:ext cx="5029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i="1">
                <a:solidFill>
                  <a:srgbClr val="5F6C7A"/>
                </a:solidFill>
                <a:latin typeface="Aptos"/>
              </a:rPr>
              <a:t>Şekil önerisi: Uygulama fotoğrafları eklenebilir.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1480" y="6400800"/>
            <a:ext cx="11155680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57200" y="6419088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F6C7A"/>
                </a:solidFill>
                <a:latin typeface="Aptos"/>
              </a:rPr>
              <a:t>Kablosuz Duyarga Ağları · Bölüm 1 · Doç. Dr. Yunus Eği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0" y="63825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0D2342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686800" y="640080"/>
            <a:ext cx="2743200" cy="2743200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92640" y="1920240"/>
            <a:ext cx="1645920" cy="1645920"/>
          </a:xfrm>
          <a:prstGeom prst="ellipse">
            <a:avLst/>
          </a:prstGeom>
          <a:solidFill>
            <a:srgbClr val="2196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274320" y="4754880"/>
            <a:ext cx="2194560" cy="2194560"/>
          </a:xfrm>
          <a:prstGeom prst="ellipse">
            <a:avLst/>
          </a:prstGeom>
          <a:solidFill>
            <a:srgbClr val="2196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2560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2AE49"/>
                </a:solidFill>
                <a:latin typeface="Aptos"/>
              </a:rPr>
              <a:t>Bölüm 1 · Giriş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96012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 Display"/>
              </a:rPr>
              <a:t>1.1 Sensor Mote Platforms</a:t>
            </a:r>
          </a:p>
          <a:p>
            <a:r>
              <a:rPr sz="1600">
                <a:solidFill>
                  <a:srgbClr val="DCE6F0"/>
                </a:solidFill>
                <a:latin typeface="Aptos"/>
              </a:rPr>
              <a:t>Düğüm donanımı ve platform aileleri</a:t>
            </a:r>
          </a:p>
        </p:txBody>
      </p:sp>
      <p:sp>
        <p:nvSpPr>
          <p:cNvPr id="8" name="Rectangle 7"/>
          <p:cNvSpPr/>
          <p:nvPr/>
        </p:nvSpPr>
        <p:spPr>
          <a:xfrm>
            <a:off x="411480" y="6400800"/>
            <a:ext cx="11155680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7200" y="6419088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F6C7A"/>
                </a:solidFill>
                <a:latin typeface="Aptos"/>
              </a:rPr>
              <a:t>Kablosuz Duyarga Ağları · Bölüm 1 · Doç. Dr. Yunus Eği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0" y="63825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0D2342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1.1 Sensor Mote Platforms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9768" y="749808"/>
            <a:ext cx="8961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C7A"/>
                </a:solidFill>
                <a:latin typeface="Aptos"/>
              </a:rPr>
              <a:t>Tipik bir düğüm; mote, sensör kartı ve programlama/gateway kartı bileşenlerinden oluşur.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0084" y="1405363"/>
            <a:ext cx="6029192" cy="3570208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/>
              <a:t>Mote: </a:t>
            </a:r>
            <a:r>
              <a:rPr dirty="0" err="1"/>
              <a:t>mikrodenetleyici</a:t>
            </a:r>
            <a:r>
              <a:rPr dirty="0"/>
              <a:t>, </a:t>
            </a:r>
            <a:r>
              <a:rPr dirty="0" err="1"/>
              <a:t>bellek</a:t>
            </a:r>
            <a:r>
              <a:rPr dirty="0"/>
              <a:t>, RF </a:t>
            </a:r>
            <a:r>
              <a:rPr dirty="0" err="1"/>
              <a:t>birimi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güç</a:t>
            </a:r>
            <a:r>
              <a:rPr dirty="0"/>
              <a:t> </a:t>
            </a:r>
            <a:r>
              <a:rPr dirty="0" err="1"/>
              <a:t>yönetimi</a:t>
            </a:r>
            <a:r>
              <a:rPr dirty="0"/>
              <a:t> </a:t>
            </a:r>
            <a:r>
              <a:rPr dirty="0" err="1"/>
              <a:t>içerir</a:t>
            </a:r>
            <a:r>
              <a:rPr lang="tr-TR" dirty="0"/>
              <a:t> ve </a:t>
            </a:r>
            <a:r>
              <a:rPr lang="en-US" dirty="0" err="1"/>
              <a:t>kablosuz</a:t>
            </a:r>
            <a:r>
              <a:rPr lang="en-US" dirty="0"/>
              <a:t> </a:t>
            </a:r>
            <a:r>
              <a:rPr lang="en-US" dirty="0" err="1"/>
              <a:t>sensör</a:t>
            </a:r>
            <a:r>
              <a:rPr lang="en-US" dirty="0"/>
              <a:t> </a:t>
            </a:r>
            <a:r>
              <a:rPr lang="en-US" dirty="0" err="1"/>
              <a:t>ağlarında</a:t>
            </a:r>
            <a:r>
              <a:rPr lang="en-US" dirty="0"/>
              <a:t> (WSN) </a:t>
            </a:r>
            <a:r>
              <a:rPr lang="en-US" dirty="0" err="1"/>
              <a:t>kullanılan</a:t>
            </a:r>
            <a:r>
              <a:rPr lang="en-US" dirty="0"/>
              <a:t>, </a:t>
            </a:r>
            <a:r>
              <a:rPr lang="en-US" dirty="0" err="1"/>
              <a:t>çevreyle</a:t>
            </a:r>
            <a:r>
              <a:rPr lang="en-US" dirty="0"/>
              <a:t> </a:t>
            </a:r>
            <a:r>
              <a:rPr lang="en-US" dirty="0" err="1"/>
              <a:t>etkileşime</a:t>
            </a:r>
            <a:r>
              <a:rPr lang="en-US" dirty="0"/>
              <a:t> </a:t>
            </a:r>
            <a:r>
              <a:rPr lang="en-US" dirty="0" err="1"/>
              <a:t>girebilen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kendi</a:t>
            </a:r>
            <a:r>
              <a:rPr lang="en-US" dirty="0"/>
              <a:t> </a:t>
            </a:r>
            <a:r>
              <a:rPr lang="en-US" dirty="0" err="1"/>
              <a:t>başına</a:t>
            </a:r>
            <a:r>
              <a:rPr lang="en-US" dirty="0"/>
              <a:t> </a:t>
            </a:r>
            <a:r>
              <a:rPr lang="en-US" dirty="0" err="1"/>
              <a:t>çalışabilen</a:t>
            </a:r>
            <a:r>
              <a:rPr lang="en-US" dirty="0"/>
              <a:t> </a:t>
            </a:r>
            <a:r>
              <a:rPr lang="en-US" b="0" u="none" strike="noStrike" dirty="0" err="1">
                <a:effectLst/>
                <a:latin typeface="Google Sans"/>
              </a:rPr>
              <a:t>en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küçük</a:t>
            </a:r>
            <a:r>
              <a:rPr lang="en-US" b="0" u="none" strike="noStrike" dirty="0">
                <a:effectLst/>
                <a:latin typeface="Google Sans"/>
              </a:rPr>
              <a:t>, </a:t>
            </a:r>
            <a:r>
              <a:rPr lang="en-US" b="0" u="none" strike="noStrike" dirty="0" err="1">
                <a:effectLst/>
                <a:latin typeface="Google Sans"/>
              </a:rPr>
              <a:t>düşük</a:t>
            </a:r>
            <a:r>
              <a:rPr lang="tr-TR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güçlü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ve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akıllı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kablosuz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sensör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düğümüdür</a:t>
            </a:r>
            <a:r>
              <a:rPr lang="en-US" b="0" u="none" strike="noStrike" dirty="0">
                <a:effectLst/>
                <a:latin typeface="Google Sans"/>
              </a:rPr>
              <a:t> (node)</a:t>
            </a:r>
            <a:r>
              <a:rPr lang="en-US" sz="2800" dirty="0"/>
              <a:t>.</a:t>
            </a:r>
            <a:endParaRPr sz="2800" dirty="0"/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Sensör</a:t>
            </a:r>
            <a:r>
              <a:rPr dirty="0"/>
              <a:t> </a:t>
            </a:r>
            <a:r>
              <a:rPr dirty="0" err="1"/>
              <a:t>kartı</a:t>
            </a:r>
            <a:r>
              <a:rPr dirty="0"/>
              <a:t>: </a:t>
            </a:r>
            <a:r>
              <a:rPr dirty="0" err="1"/>
              <a:t>sıcaklık</a:t>
            </a:r>
            <a:r>
              <a:rPr dirty="0"/>
              <a:t>, </a:t>
            </a:r>
            <a:r>
              <a:rPr dirty="0" err="1"/>
              <a:t>ışık</a:t>
            </a:r>
            <a:r>
              <a:rPr dirty="0"/>
              <a:t>, </a:t>
            </a:r>
            <a:r>
              <a:rPr dirty="0" err="1"/>
              <a:t>hareket</a:t>
            </a:r>
            <a:r>
              <a:rPr dirty="0"/>
              <a:t>, </a:t>
            </a:r>
            <a:r>
              <a:rPr dirty="0" err="1"/>
              <a:t>ivme</a:t>
            </a:r>
            <a:r>
              <a:rPr dirty="0"/>
              <a:t> </a:t>
            </a:r>
            <a:r>
              <a:rPr dirty="0" err="1"/>
              <a:t>gibi</a:t>
            </a:r>
            <a:r>
              <a:rPr dirty="0"/>
              <a:t> </a:t>
            </a:r>
            <a:r>
              <a:rPr dirty="0" err="1"/>
              <a:t>algılayıcıları</a:t>
            </a:r>
            <a:r>
              <a:rPr dirty="0"/>
              <a:t> </a:t>
            </a:r>
            <a:r>
              <a:rPr dirty="0" err="1"/>
              <a:t>taşır</a:t>
            </a:r>
            <a:r>
              <a:rPr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/>
              <a:t>Programming board / gateway: </a:t>
            </a:r>
            <a:r>
              <a:rPr dirty="0" err="1"/>
              <a:t>düğüm</a:t>
            </a:r>
            <a:r>
              <a:rPr dirty="0"/>
              <a:t> </a:t>
            </a:r>
            <a:r>
              <a:rPr dirty="0" err="1"/>
              <a:t>programlama</a:t>
            </a:r>
            <a:r>
              <a:rPr dirty="0"/>
              <a:t>, </a:t>
            </a:r>
            <a:r>
              <a:rPr dirty="0" err="1"/>
              <a:t>veri</a:t>
            </a:r>
            <a:r>
              <a:rPr dirty="0"/>
              <a:t> </a:t>
            </a:r>
            <a:r>
              <a:rPr dirty="0" err="1"/>
              <a:t>toplama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PC/</a:t>
            </a:r>
            <a:r>
              <a:rPr dirty="0" err="1"/>
              <a:t>ağ</a:t>
            </a:r>
            <a:r>
              <a:rPr dirty="0"/>
              <a:t> </a:t>
            </a:r>
            <a:r>
              <a:rPr dirty="0" err="1"/>
              <a:t>bağlantısını</a:t>
            </a:r>
            <a:r>
              <a:rPr dirty="0"/>
              <a:t> </a:t>
            </a:r>
            <a:r>
              <a:rPr dirty="0" err="1"/>
              <a:t>sağlar</a:t>
            </a:r>
            <a:r>
              <a:rPr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Uygulama</a:t>
            </a:r>
            <a:r>
              <a:rPr dirty="0"/>
              <a:t> </a:t>
            </a:r>
            <a:r>
              <a:rPr dirty="0" err="1"/>
              <a:t>gereksinimi</a:t>
            </a:r>
            <a:r>
              <a:rPr dirty="0"/>
              <a:t> </a:t>
            </a:r>
            <a:r>
              <a:rPr dirty="0" err="1"/>
              <a:t>arttıkça</a:t>
            </a:r>
            <a:r>
              <a:rPr dirty="0"/>
              <a:t> </a:t>
            </a:r>
            <a:r>
              <a:rPr dirty="0" err="1"/>
              <a:t>donanım</a:t>
            </a:r>
            <a:r>
              <a:rPr dirty="0"/>
              <a:t> </a:t>
            </a:r>
            <a:r>
              <a:rPr dirty="0" err="1"/>
              <a:t>kapasitesi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enerji</a:t>
            </a:r>
            <a:r>
              <a:rPr dirty="0"/>
              <a:t> </a:t>
            </a:r>
            <a:r>
              <a:rPr dirty="0" err="1"/>
              <a:t>ihtiyacı</a:t>
            </a:r>
            <a:r>
              <a:rPr dirty="0"/>
              <a:t> da </a:t>
            </a:r>
            <a:r>
              <a:rPr dirty="0" err="1"/>
              <a:t>artar</a:t>
            </a:r>
            <a:r>
              <a:rPr dirty="0"/>
              <a:t>.</a:t>
            </a:r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endParaRPr dirty="0"/>
          </a:p>
        </p:txBody>
      </p:sp>
      <p:sp>
        <p:nvSpPr>
          <p:cNvPr id="7" name="Hexagon 6"/>
          <p:cNvSpPr/>
          <p:nvPr/>
        </p:nvSpPr>
        <p:spPr>
          <a:xfrm>
            <a:off x="8691603" y="1973882"/>
            <a:ext cx="1312113" cy="1042416"/>
          </a:xfrm>
          <a:prstGeom prst="hexagon">
            <a:avLst/>
          </a:prstGeom>
          <a:solidFill>
            <a:srgbClr val="E6F1F8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28763" y="2321354"/>
            <a:ext cx="10660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0D2342"/>
                </a:solidFill>
                <a:latin typeface="Aptos"/>
              </a:rPr>
              <a:t>Mote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90819" y="1002332"/>
            <a:ext cx="1446911" cy="473202"/>
          </a:xfrm>
          <a:prstGeom prst="roundRect">
            <a:avLst/>
          </a:prstGeom>
          <a:solidFill>
            <a:srgbClr val="E3F5F5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031822" y="1128364"/>
            <a:ext cx="14059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 err="1">
                <a:solidFill>
                  <a:srgbClr val="222222"/>
                </a:solidFill>
                <a:latin typeface="Aptos"/>
              </a:rPr>
              <a:t>Mikrodenetleyici</a:t>
            </a:r>
            <a:endParaRPr sz="1200" b="1" dirty="0">
              <a:solidFill>
                <a:srgbClr val="222222"/>
              </a:solidFill>
              <a:latin typeface="Aptos"/>
            </a:endParaRPr>
          </a:p>
        </p:txBody>
      </p:sp>
      <p:cxnSp>
        <p:nvCxnSpPr>
          <p:cNvPr id="11" name="Connector 10"/>
          <p:cNvCxnSpPr>
            <a:cxnSpLocks/>
            <a:stCxn id="10" idx="3"/>
            <a:endCxn id="7" idx="4"/>
          </p:cNvCxnSpPr>
          <p:nvPr/>
        </p:nvCxnSpPr>
        <p:spPr>
          <a:xfrm>
            <a:off x="8437730" y="1266864"/>
            <a:ext cx="514477" cy="707018"/>
          </a:xfrm>
          <a:prstGeom prst="line">
            <a:avLst/>
          </a:prstGeom>
          <a:ln w="22860">
            <a:solidFill>
              <a:srgbClr val="5F6C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10271297" y="1024128"/>
            <a:ext cx="1051699" cy="451406"/>
          </a:xfrm>
          <a:prstGeom prst="roundRect">
            <a:avLst/>
          </a:prstGeom>
          <a:solidFill>
            <a:srgbClr val="E6F1F8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177503" y="1063500"/>
            <a:ext cx="1271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 err="1">
                <a:solidFill>
                  <a:srgbClr val="222222"/>
                </a:solidFill>
                <a:latin typeface="Aptos"/>
              </a:rPr>
              <a:t>Bellek</a:t>
            </a:r>
            <a:endParaRPr sz="1200" b="1" dirty="0">
              <a:solidFill>
                <a:srgbClr val="222222"/>
              </a:solidFill>
              <a:latin typeface="Aptos"/>
            </a:endParaRPr>
          </a:p>
        </p:txBody>
      </p:sp>
      <p:cxnSp>
        <p:nvCxnSpPr>
          <p:cNvPr id="14" name="Connector 13"/>
          <p:cNvCxnSpPr>
            <a:cxnSpLocks/>
            <a:endCxn id="7" idx="5"/>
          </p:cNvCxnSpPr>
          <p:nvPr/>
        </p:nvCxnSpPr>
        <p:spPr>
          <a:xfrm flipH="1">
            <a:off x="9743112" y="1516682"/>
            <a:ext cx="548691" cy="457200"/>
          </a:xfrm>
          <a:prstGeom prst="line">
            <a:avLst/>
          </a:prstGeom>
          <a:ln w="22860">
            <a:solidFill>
              <a:srgbClr val="5F6C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10428964" y="2202482"/>
            <a:ext cx="1316830" cy="595679"/>
          </a:xfrm>
          <a:prstGeom prst="roundRect">
            <a:avLst/>
          </a:prstGeom>
          <a:solidFill>
            <a:srgbClr val="FCF3DE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474683" y="2367074"/>
            <a:ext cx="1271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222222"/>
                </a:solidFill>
                <a:latin typeface="Aptos"/>
              </a:rPr>
              <a:t>Telsiz / RF</a:t>
            </a:r>
          </a:p>
        </p:txBody>
      </p:sp>
      <p:cxnSp>
        <p:nvCxnSpPr>
          <p:cNvPr id="17" name="Connector 16"/>
          <p:cNvCxnSpPr>
            <a:cxnSpLocks/>
            <a:endCxn id="7" idx="0"/>
          </p:cNvCxnSpPr>
          <p:nvPr/>
        </p:nvCxnSpPr>
        <p:spPr>
          <a:xfrm flipH="1" flipV="1">
            <a:off x="10003716" y="2495090"/>
            <a:ext cx="425247" cy="73152"/>
          </a:xfrm>
          <a:prstGeom prst="line">
            <a:avLst/>
          </a:prstGeom>
          <a:ln w="22860">
            <a:solidFill>
              <a:srgbClr val="5F6C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10816598" y="3160349"/>
            <a:ext cx="1207711" cy="509119"/>
          </a:xfrm>
          <a:prstGeom prst="roundRect">
            <a:avLst/>
          </a:prstGeom>
          <a:solidFill>
            <a:srgbClr val="FAE8E5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753199" y="3238118"/>
            <a:ext cx="1271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222222"/>
                </a:solidFill>
                <a:latin typeface="Aptos"/>
              </a:rPr>
              <a:t>Güç </a:t>
            </a:r>
            <a:r>
              <a:rPr sz="1200" b="1" dirty="0" err="1">
                <a:solidFill>
                  <a:srgbClr val="222222"/>
                </a:solidFill>
                <a:latin typeface="Aptos"/>
              </a:rPr>
              <a:t>birimi</a:t>
            </a:r>
            <a:endParaRPr sz="1200" b="1" dirty="0">
              <a:solidFill>
                <a:srgbClr val="222222"/>
              </a:solidFill>
              <a:latin typeface="Aptos"/>
            </a:endParaRPr>
          </a:p>
        </p:txBody>
      </p:sp>
      <p:cxnSp>
        <p:nvCxnSpPr>
          <p:cNvPr id="20" name="Connector 19"/>
          <p:cNvCxnSpPr>
            <a:cxnSpLocks/>
            <a:stCxn id="18" idx="1"/>
            <a:endCxn id="7" idx="1"/>
          </p:cNvCxnSpPr>
          <p:nvPr/>
        </p:nvCxnSpPr>
        <p:spPr>
          <a:xfrm flipH="1" flipV="1">
            <a:off x="9743112" y="3016298"/>
            <a:ext cx="1073486" cy="398611"/>
          </a:xfrm>
          <a:prstGeom prst="line">
            <a:avLst/>
          </a:prstGeom>
          <a:ln w="22860">
            <a:solidFill>
              <a:srgbClr val="5F6C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6754766" y="2812212"/>
            <a:ext cx="1353117" cy="475488"/>
          </a:xfrm>
          <a:prstGeom prst="roundRect">
            <a:avLst/>
          </a:prstGeom>
          <a:solidFill>
            <a:srgbClr val="E3F5F5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698063" y="2934172"/>
            <a:ext cx="12711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 err="1">
                <a:solidFill>
                  <a:srgbClr val="222222"/>
                </a:solidFill>
                <a:latin typeface="Aptos"/>
              </a:rPr>
              <a:t>Sensör</a:t>
            </a:r>
            <a:r>
              <a:rPr sz="1200" b="1" dirty="0">
                <a:solidFill>
                  <a:srgbClr val="222222"/>
                </a:solidFill>
                <a:latin typeface="Aptos"/>
              </a:rPr>
              <a:t> </a:t>
            </a:r>
            <a:r>
              <a:rPr sz="1200" b="1" dirty="0" err="1">
                <a:solidFill>
                  <a:srgbClr val="222222"/>
                </a:solidFill>
                <a:latin typeface="Aptos"/>
              </a:rPr>
              <a:t>kartı</a:t>
            </a:r>
            <a:endParaRPr sz="1200" b="1" dirty="0">
              <a:solidFill>
                <a:srgbClr val="222222"/>
              </a:solidFill>
              <a:latin typeface="Aptos"/>
            </a:endParaRPr>
          </a:p>
        </p:txBody>
      </p:sp>
      <p:cxnSp>
        <p:nvCxnSpPr>
          <p:cNvPr id="23" name="Connector 22"/>
          <p:cNvCxnSpPr>
            <a:cxnSpLocks/>
            <a:stCxn id="21" idx="3"/>
            <a:endCxn id="7" idx="2"/>
          </p:cNvCxnSpPr>
          <p:nvPr/>
        </p:nvCxnSpPr>
        <p:spPr>
          <a:xfrm flipV="1">
            <a:off x="8107883" y="3016298"/>
            <a:ext cx="844324" cy="33658"/>
          </a:xfrm>
          <a:prstGeom prst="line">
            <a:avLst/>
          </a:prstGeom>
          <a:ln w="22860">
            <a:solidFill>
              <a:srgbClr val="5F6C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6599123" y="1947276"/>
            <a:ext cx="1508760" cy="566928"/>
          </a:xfrm>
          <a:prstGeom prst="roundRect">
            <a:avLst/>
          </a:prstGeom>
          <a:solidFill>
            <a:srgbClr val="E6F1F8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624958" y="1947276"/>
            <a:ext cx="1417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 dirty="0" err="1">
                <a:solidFill>
                  <a:srgbClr val="222222"/>
                </a:solidFill>
                <a:latin typeface="Aptos"/>
              </a:rPr>
              <a:t>Programlama</a:t>
            </a:r>
            <a:r>
              <a:rPr sz="1200" b="1" dirty="0">
                <a:solidFill>
                  <a:srgbClr val="222222"/>
                </a:solidFill>
                <a:latin typeface="Aptos"/>
              </a:rPr>
              <a:t>
/ Gateway </a:t>
            </a:r>
            <a:r>
              <a:rPr sz="1200" b="1" dirty="0" err="1">
                <a:solidFill>
                  <a:srgbClr val="222222"/>
                </a:solidFill>
                <a:latin typeface="Aptos"/>
              </a:rPr>
              <a:t>kartı</a:t>
            </a:r>
            <a:endParaRPr sz="1200" b="1" dirty="0">
              <a:solidFill>
                <a:srgbClr val="222222"/>
              </a:solidFill>
              <a:latin typeface="Aptos"/>
            </a:endParaRPr>
          </a:p>
        </p:txBody>
      </p:sp>
      <p:cxnSp>
        <p:nvCxnSpPr>
          <p:cNvPr id="26" name="Connector 25"/>
          <p:cNvCxnSpPr>
            <a:cxnSpLocks/>
            <a:stCxn id="24" idx="3"/>
            <a:endCxn id="7" idx="3"/>
          </p:cNvCxnSpPr>
          <p:nvPr/>
        </p:nvCxnSpPr>
        <p:spPr>
          <a:xfrm>
            <a:off x="8107883" y="2230740"/>
            <a:ext cx="583720" cy="264350"/>
          </a:xfrm>
          <a:prstGeom prst="line">
            <a:avLst/>
          </a:prstGeom>
          <a:ln w="22860">
            <a:solidFill>
              <a:srgbClr val="5F6C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11480" y="6400800"/>
            <a:ext cx="11155680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57200" y="6419088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F6C7A"/>
                </a:solidFill>
                <a:latin typeface="Aptos"/>
              </a:rPr>
              <a:t>Kablosuz Duyarga Ağları · Bölüm 1 · Doç. Dr. Yunus Eği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972800" y="63825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0D2342"/>
                </a:solidFill>
                <a:latin typeface="Aptos"/>
              </a:rPr>
              <a:t>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37F371D-6864-4DD4-B519-467858788469}"/>
              </a:ext>
            </a:extLst>
          </p:cNvPr>
          <p:cNvSpPr txBox="1"/>
          <p:nvPr/>
        </p:nvSpPr>
        <p:spPr>
          <a:xfrm>
            <a:off x="240084" y="5138842"/>
            <a:ext cx="60291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200" b="1" u="none" strike="noStrike" dirty="0" err="1">
                <a:effectLst/>
                <a:latin typeface="Google Sans"/>
              </a:rPr>
              <a:t>TelosB</a:t>
            </a:r>
            <a:r>
              <a:rPr lang="en-US" sz="1200" b="1" u="none" strike="noStrike" dirty="0">
                <a:effectLst/>
                <a:latin typeface="Google Sans"/>
              </a:rPr>
              <a:t> / </a:t>
            </a:r>
            <a:r>
              <a:rPr lang="en-US" sz="1200" b="1" u="none" strike="noStrike" dirty="0" err="1">
                <a:effectLst/>
                <a:latin typeface="Google Sans"/>
              </a:rPr>
              <a:t>Moteiv</a:t>
            </a:r>
            <a:r>
              <a:rPr lang="en-US" sz="1200" b="1" u="none" strike="noStrike" dirty="0">
                <a:effectLst/>
                <a:latin typeface="Google Sans"/>
              </a:rPr>
              <a:t>:</a:t>
            </a:r>
            <a:r>
              <a:rPr lang="en-US" sz="1200" b="0" u="none" strike="noStrike" dirty="0">
                <a:effectLst/>
                <a:latin typeface="Google Sans"/>
              </a:rPr>
              <a:t> Akademik </a:t>
            </a:r>
            <a:r>
              <a:rPr lang="en-US" sz="1200" b="0" u="none" strike="noStrike" dirty="0" err="1">
                <a:effectLst/>
                <a:latin typeface="Google Sans"/>
              </a:rPr>
              <a:t>araştırmalarda</a:t>
            </a:r>
            <a:r>
              <a:rPr lang="en-US" sz="1200" b="0" u="none" strike="noStrike" dirty="0">
                <a:effectLst/>
                <a:latin typeface="Google Sans"/>
              </a:rPr>
              <a:t> </a:t>
            </a:r>
            <a:r>
              <a:rPr lang="en-US" sz="1200" b="0" u="none" strike="noStrike" dirty="0" err="1">
                <a:effectLst/>
                <a:latin typeface="Google Sans"/>
              </a:rPr>
              <a:t>en</a:t>
            </a:r>
            <a:r>
              <a:rPr lang="en-US" sz="1200" b="0" u="none" strike="noStrike" dirty="0">
                <a:effectLst/>
                <a:latin typeface="Google Sans"/>
              </a:rPr>
              <a:t> </a:t>
            </a:r>
            <a:r>
              <a:rPr lang="en-US" sz="1200" b="0" u="none" strike="noStrike" dirty="0" err="1">
                <a:effectLst/>
                <a:latin typeface="Google Sans"/>
              </a:rPr>
              <a:t>çok</a:t>
            </a:r>
            <a:r>
              <a:rPr lang="en-US" sz="1200" b="0" u="none" strike="noStrike" dirty="0">
                <a:effectLst/>
                <a:latin typeface="Google Sans"/>
              </a:rPr>
              <a:t> </a:t>
            </a:r>
            <a:r>
              <a:rPr lang="en-US" sz="1200" b="0" u="none" strike="noStrike" dirty="0" err="1">
                <a:effectLst/>
                <a:latin typeface="Google Sans"/>
              </a:rPr>
              <a:t>kullanılan</a:t>
            </a:r>
            <a:r>
              <a:rPr lang="en-US" sz="1200" b="0" u="none" strike="noStrike" dirty="0">
                <a:effectLst/>
                <a:latin typeface="Google Sans"/>
              </a:rPr>
              <a:t>, </a:t>
            </a:r>
            <a:r>
              <a:rPr lang="en-US" sz="1200" b="0" u="none" strike="noStrike" dirty="0" err="1">
                <a:effectLst/>
                <a:latin typeface="Google Sans"/>
              </a:rPr>
              <a:t>üzerinde</a:t>
            </a:r>
            <a:r>
              <a:rPr lang="en-US" sz="1200" b="0" u="none" strike="noStrike" dirty="0">
                <a:effectLst/>
                <a:latin typeface="Google Sans"/>
              </a:rPr>
              <a:t> </a:t>
            </a:r>
            <a:r>
              <a:rPr lang="en-US" sz="1200" b="0" u="none" strike="noStrike" dirty="0" err="1">
                <a:effectLst/>
                <a:latin typeface="Google Sans"/>
              </a:rPr>
              <a:t>entegre</a:t>
            </a:r>
            <a:r>
              <a:rPr lang="en-US" sz="1200" b="0" u="none" strike="noStrike" dirty="0">
                <a:effectLst/>
                <a:latin typeface="Google Sans"/>
              </a:rPr>
              <a:t> </a:t>
            </a:r>
            <a:r>
              <a:rPr lang="en-US" sz="1200" b="0" u="none" strike="noStrike" dirty="0" err="1">
                <a:effectLst/>
                <a:latin typeface="Google Sans"/>
              </a:rPr>
              <a:t>ışık</a:t>
            </a:r>
            <a:r>
              <a:rPr lang="en-US" sz="1200" b="0" u="none" strike="noStrike" dirty="0">
                <a:effectLst/>
                <a:latin typeface="Google Sans"/>
              </a:rPr>
              <a:t>, </a:t>
            </a:r>
            <a:r>
              <a:rPr lang="en-US" sz="1200" b="0" u="none" strike="noStrike" dirty="0" err="1">
                <a:effectLst/>
                <a:latin typeface="Google Sans"/>
              </a:rPr>
              <a:t>sıcaklık</a:t>
            </a:r>
            <a:r>
              <a:rPr lang="en-US" sz="1200" b="0" u="none" strike="noStrike" dirty="0">
                <a:effectLst/>
                <a:latin typeface="Google Sans"/>
              </a:rPr>
              <a:t> </a:t>
            </a:r>
            <a:r>
              <a:rPr lang="en-US" sz="1200" b="0" u="none" strike="noStrike" dirty="0" err="1">
                <a:effectLst/>
                <a:latin typeface="Google Sans"/>
              </a:rPr>
              <a:t>ve</a:t>
            </a:r>
            <a:r>
              <a:rPr lang="en-US" sz="1200" b="0" u="none" strike="noStrike" dirty="0">
                <a:effectLst/>
                <a:latin typeface="Google Sans"/>
              </a:rPr>
              <a:t> nem </a:t>
            </a:r>
            <a:r>
              <a:rPr lang="en-US" sz="1200" b="0" u="none" strike="noStrike" dirty="0" err="1">
                <a:effectLst/>
                <a:latin typeface="Google Sans"/>
              </a:rPr>
              <a:t>sensörü</a:t>
            </a:r>
            <a:r>
              <a:rPr lang="en-US" sz="1200" b="0" u="none" strike="noStrike" dirty="0">
                <a:effectLst/>
                <a:latin typeface="Google Sans"/>
              </a:rPr>
              <a:t> </a:t>
            </a:r>
            <a:r>
              <a:rPr lang="en-US" sz="1200" b="0" u="none" strike="noStrike" dirty="0" err="1">
                <a:effectLst/>
                <a:latin typeface="Google Sans"/>
              </a:rPr>
              <a:t>barındıran</a:t>
            </a:r>
            <a:r>
              <a:rPr lang="en-US" sz="1200" b="0" u="none" strike="noStrike" dirty="0">
                <a:effectLst/>
                <a:latin typeface="Google Sans"/>
              </a:rPr>
              <a:t>, USB </a:t>
            </a:r>
            <a:r>
              <a:rPr lang="en-US" sz="1200" b="0" u="none" strike="noStrike" dirty="0" err="1">
                <a:effectLst/>
                <a:latin typeface="Google Sans"/>
              </a:rPr>
              <a:t>girişli</a:t>
            </a:r>
            <a:r>
              <a:rPr lang="en-US" sz="1200" b="0" u="none" strike="noStrike" dirty="0">
                <a:effectLst/>
                <a:latin typeface="Google Sans"/>
              </a:rPr>
              <a:t> </a:t>
            </a:r>
            <a:r>
              <a:rPr lang="en-US" sz="1200" b="0" u="none" strike="noStrike" dirty="0" err="1">
                <a:effectLst/>
                <a:latin typeface="Google Sans"/>
              </a:rPr>
              <a:t>efsanevi</a:t>
            </a:r>
            <a:r>
              <a:rPr lang="en-US" sz="1200" b="0" u="none" strike="noStrike" dirty="0">
                <a:effectLst/>
                <a:latin typeface="Google Sans"/>
              </a:rPr>
              <a:t> </a:t>
            </a:r>
            <a:r>
              <a:rPr lang="en-US" sz="1200" b="0" u="none" strike="noStrike" dirty="0" err="1">
                <a:effectLst/>
                <a:latin typeface="Google Sans"/>
              </a:rPr>
              <a:t>bir</a:t>
            </a:r>
            <a:r>
              <a:rPr lang="en-US" sz="1200" b="0" u="none" strike="noStrike" dirty="0">
                <a:effectLst/>
                <a:latin typeface="Google Sans"/>
              </a:rPr>
              <a:t> mote </a:t>
            </a:r>
            <a:r>
              <a:rPr lang="en-US" sz="1200" b="0" u="none" strike="noStrike" dirty="0" err="1">
                <a:effectLst/>
                <a:latin typeface="Google Sans"/>
              </a:rPr>
              <a:t>modelidir</a:t>
            </a:r>
            <a:r>
              <a:rPr lang="en-US" sz="1200" b="0" u="none" strike="noStrike" dirty="0">
                <a:effectLst/>
                <a:latin typeface="Google Sans"/>
              </a:rPr>
              <a:t>.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8A1D7C1B-9B53-12CF-DA65-306F8F433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715" y="3613311"/>
            <a:ext cx="3893896" cy="26503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06528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1.1.1 Low-End Platforms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9768" y="749808"/>
            <a:ext cx="8961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C7A"/>
                </a:solidFill>
                <a:latin typeface="Aptos"/>
              </a:rPr>
              <a:t>Düşük enerji tüketimi ve sınırlı kaynaklarıyla geniş ölçekli ağlarda sık kullanılır.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48049"/>
            <a:ext cx="4754880" cy="2625014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/>
              <a:t>Örnek </a:t>
            </a:r>
            <a:r>
              <a:rPr dirty="0" err="1"/>
              <a:t>aileler</a:t>
            </a:r>
            <a:r>
              <a:rPr dirty="0"/>
              <a:t>: Mica2, MicaZ, </a:t>
            </a:r>
            <a:r>
              <a:rPr dirty="0" err="1"/>
              <a:t>TelosB</a:t>
            </a:r>
            <a:r>
              <a:rPr dirty="0"/>
              <a:t>/</a:t>
            </a:r>
            <a:r>
              <a:rPr dirty="0" err="1"/>
              <a:t>Tmote</a:t>
            </a:r>
            <a:r>
              <a:rPr dirty="0"/>
              <a:t>, IRIS.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Avantajlar</a:t>
            </a:r>
            <a:r>
              <a:rPr dirty="0"/>
              <a:t>: </a:t>
            </a:r>
            <a:r>
              <a:rPr dirty="0" err="1"/>
              <a:t>düşük</a:t>
            </a:r>
            <a:r>
              <a:rPr dirty="0"/>
              <a:t> </a:t>
            </a:r>
            <a:r>
              <a:rPr dirty="0" err="1"/>
              <a:t>güç</a:t>
            </a:r>
            <a:r>
              <a:rPr dirty="0"/>
              <a:t>, </a:t>
            </a:r>
            <a:r>
              <a:rPr dirty="0" err="1"/>
              <a:t>düşük</a:t>
            </a:r>
            <a:r>
              <a:rPr dirty="0"/>
              <a:t> </a:t>
            </a:r>
            <a:r>
              <a:rPr dirty="0" err="1"/>
              <a:t>maliyet</a:t>
            </a:r>
            <a:r>
              <a:rPr dirty="0"/>
              <a:t>, </a:t>
            </a:r>
            <a:r>
              <a:rPr dirty="0" err="1"/>
              <a:t>kolay</a:t>
            </a:r>
            <a:r>
              <a:rPr dirty="0"/>
              <a:t> </a:t>
            </a:r>
            <a:r>
              <a:rPr dirty="0" err="1"/>
              <a:t>dağıtım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Sınırlılıklar</a:t>
            </a:r>
            <a:r>
              <a:rPr dirty="0"/>
              <a:t>: </a:t>
            </a:r>
            <a:r>
              <a:rPr dirty="0" err="1"/>
              <a:t>az</a:t>
            </a:r>
            <a:r>
              <a:rPr dirty="0"/>
              <a:t> RAM, </a:t>
            </a:r>
            <a:r>
              <a:rPr dirty="0" err="1"/>
              <a:t>sınırlı</a:t>
            </a:r>
            <a:r>
              <a:rPr dirty="0"/>
              <a:t> </a:t>
            </a:r>
            <a:r>
              <a:rPr dirty="0" err="1"/>
              <a:t>işlemci</a:t>
            </a:r>
            <a:r>
              <a:rPr dirty="0"/>
              <a:t> </a:t>
            </a:r>
            <a:r>
              <a:rPr dirty="0" err="1"/>
              <a:t>hızı</a:t>
            </a:r>
            <a:r>
              <a:rPr dirty="0"/>
              <a:t>, </a:t>
            </a:r>
            <a:r>
              <a:rPr dirty="0" err="1"/>
              <a:t>basit</a:t>
            </a:r>
            <a:r>
              <a:rPr dirty="0"/>
              <a:t> </a:t>
            </a:r>
            <a:r>
              <a:rPr dirty="0" err="1"/>
              <a:t>uygulama</a:t>
            </a:r>
            <a:r>
              <a:rPr dirty="0"/>
              <a:t> </a:t>
            </a:r>
            <a:r>
              <a:rPr dirty="0" err="1"/>
              <a:t>profili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Tipik</a:t>
            </a:r>
            <a:r>
              <a:rPr dirty="0"/>
              <a:t> </a:t>
            </a:r>
            <a:r>
              <a:rPr dirty="0" err="1"/>
              <a:t>kullanım</a:t>
            </a:r>
            <a:r>
              <a:rPr dirty="0"/>
              <a:t>: </a:t>
            </a:r>
            <a:r>
              <a:rPr dirty="0" err="1"/>
              <a:t>çevresel</a:t>
            </a:r>
            <a:r>
              <a:rPr dirty="0"/>
              <a:t> </a:t>
            </a:r>
            <a:r>
              <a:rPr dirty="0" err="1"/>
              <a:t>izleme</a:t>
            </a:r>
            <a:r>
              <a:rPr dirty="0"/>
              <a:t>, </a:t>
            </a:r>
            <a:r>
              <a:rPr dirty="0" err="1"/>
              <a:t>akıllı</a:t>
            </a:r>
            <a:r>
              <a:rPr dirty="0"/>
              <a:t> </a:t>
            </a:r>
            <a:r>
              <a:rPr dirty="0" err="1"/>
              <a:t>tarım</a:t>
            </a:r>
            <a:r>
              <a:rPr dirty="0"/>
              <a:t>, </a:t>
            </a:r>
            <a:r>
              <a:rPr dirty="0" err="1"/>
              <a:t>bina</a:t>
            </a:r>
            <a:r>
              <a:rPr dirty="0"/>
              <a:t> </a:t>
            </a:r>
            <a:r>
              <a:rPr dirty="0" err="1"/>
              <a:t>otomasyonu</a:t>
            </a:r>
            <a:r>
              <a:rPr dirty="0"/>
              <a:t>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177637"/>
              </p:ext>
            </p:extLst>
          </p:nvPr>
        </p:nvGraphicFramePr>
        <p:xfrm>
          <a:off x="6673545" y="822960"/>
          <a:ext cx="4527855" cy="2862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5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5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55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5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55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6952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Platform</a:t>
                      </a:r>
                    </a:p>
                  </a:txBody>
                  <a:tcPr anchor="ctr">
                    <a:solidFill>
                      <a:srgbClr val="0D23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CPU</a:t>
                      </a:r>
                    </a:p>
                  </a:txBody>
                  <a:tcPr anchor="ctr">
                    <a:solidFill>
                      <a:srgbClr val="0D23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Prog. Mem.</a:t>
                      </a:r>
                    </a:p>
                  </a:txBody>
                  <a:tcPr anchor="ctr">
                    <a:solidFill>
                      <a:srgbClr val="0D23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RAM</a:t>
                      </a:r>
                    </a:p>
                  </a:txBody>
                  <a:tcPr anchor="ctr">
                    <a:solidFill>
                      <a:srgbClr val="0D23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RF / Hız</a:t>
                      </a:r>
                    </a:p>
                  </a:txBody>
                  <a:tcPr anchor="ctr">
                    <a:solidFill>
                      <a:srgbClr val="0D23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52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Mica2</a:t>
                      </a:r>
                    </a:p>
                  </a:txBody>
                  <a:tcPr anchor="ctr">
                    <a:solidFill>
                      <a:srgbClr val="E6F1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16 MHz</a:t>
                      </a:r>
                    </a:p>
                  </a:txBody>
                  <a:tcPr anchor="ctr">
                    <a:solidFill>
                      <a:srgbClr val="E6F1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128 kB</a:t>
                      </a:r>
                    </a:p>
                  </a:txBody>
                  <a:tcPr anchor="ctr">
                    <a:solidFill>
                      <a:srgbClr val="E6F1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4 kB</a:t>
                      </a:r>
                    </a:p>
                  </a:txBody>
                  <a:tcPr anchor="ctr">
                    <a:solidFill>
                      <a:srgbClr val="E6F1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433/868/916 MHz</a:t>
                      </a:r>
                    </a:p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38.4 kbps</a:t>
                      </a:r>
                    </a:p>
                  </a:txBody>
                  <a:tcPr anchor="ctr">
                    <a:solidFill>
                      <a:srgbClr val="E6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52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MicaZ</a:t>
                      </a:r>
                    </a:p>
                  </a:txBody>
                  <a:tcPr anchor="ctr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16 MHz</a:t>
                      </a:r>
                    </a:p>
                  </a:txBody>
                  <a:tcPr anchor="ctr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128 kB</a:t>
                      </a:r>
                    </a:p>
                  </a:txBody>
                  <a:tcPr anchor="ctr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4 kB</a:t>
                      </a:r>
                    </a:p>
                  </a:txBody>
                  <a:tcPr anchor="ctr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2.4 GHz</a:t>
                      </a:r>
                    </a:p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250 kbps</a:t>
                      </a:r>
                    </a:p>
                  </a:txBody>
                  <a:tcPr anchor="ctr"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52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TelosB</a:t>
                      </a:r>
                    </a:p>
                  </a:txBody>
                  <a:tcPr anchor="ctr">
                    <a:solidFill>
                      <a:srgbClr val="E6F1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16 MHz</a:t>
                      </a:r>
                    </a:p>
                  </a:txBody>
                  <a:tcPr anchor="ctr">
                    <a:solidFill>
                      <a:srgbClr val="E6F1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48 kB</a:t>
                      </a:r>
                    </a:p>
                  </a:txBody>
                  <a:tcPr anchor="ctr">
                    <a:solidFill>
                      <a:srgbClr val="E6F1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10 kB</a:t>
                      </a:r>
                    </a:p>
                  </a:txBody>
                  <a:tcPr anchor="ctr">
                    <a:solidFill>
                      <a:srgbClr val="E6F1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2.4 GHz</a:t>
                      </a:r>
                    </a:p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250 kbps</a:t>
                      </a:r>
                    </a:p>
                  </a:txBody>
                  <a:tcPr anchor="ctr">
                    <a:solidFill>
                      <a:srgbClr val="E6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52">
                <a:tc>
                  <a:txBody>
                    <a:bodyPr/>
                    <a:lstStyle/>
                    <a:p>
                      <a:pPr algn="ctr"/>
                      <a:r>
                        <a:rPr sz="1100" b="0" dirty="0">
                          <a:solidFill>
                            <a:srgbClr val="222222"/>
                          </a:solidFill>
                          <a:latin typeface="Aptos"/>
                        </a:rPr>
                        <a:t>IRIS</a:t>
                      </a:r>
                    </a:p>
                  </a:txBody>
                  <a:tcPr anchor="ctr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16 MHz</a:t>
                      </a:r>
                    </a:p>
                  </a:txBody>
                  <a:tcPr anchor="ctr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128 kB</a:t>
                      </a:r>
                    </a:p>
                  </a:txBody>
                  <a:tcPr anchor="ctr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22222"/>
                          </a:solidFill>
                          <a:latin typeface="Aptos"/>
                        </a:rPr>
                        <a:t>8 kB</a:t>
                      </a:r>
                    </a:p>
                  </a:txBody>
                  <a:tcPr anchor="ctr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dirty="0">
                          <a:solidFill>
                            <a:srgbClr val="222222"/>
                          </a:solidFill>
                          <a:latin typeface="Aptos"/>
                        </a:rPr>
                        <a:t>2.4 GHz</a:t>
                      </a:r>
                    </a:p>
                    <a:p>
                      <a:pPr algn="ctr"/>
                      <a:r>
                        <a:rPr sz="1100" b="0" dirty="0">
                          <a:solidFill>
                            <a:srgbClr val="222222"/>
                          </a:solidFill>
                          <a:latin typeface="Aptos"/>
                        </a:rPr>
                        <a:t>250 kbps</a:t>
                      </a:r>
                    </a:p>
                  </a:txBody>
                  <a:tcPr anchor="ctr"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411480" y="6400800"/>
            <a:ext cx="11155680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7200" y="6419088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F6C7A"/>
                </a:solidFill>
                <a:latin typeface="Aptos"/>
              </a:rPr>
              <a:t>Kablosuz Duyarga Ağları · Bölüm 1 · Doç. Dr. Yunus Eği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0" y="63825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0D2342"/>
                </a:solidFill>
                <a:latin typeface="Aptos"/>
              </a:rPr>
              <a:t>7</a:t>
            </a:r>
          </a:p>
        </p:txBody>
      </p:sp>
      <p:pic>
        <p:nvPicPr>
          <p:cNvPr id="13" name="Picture 12" descr="fig11_timeli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229" y="4016378"/>
            <a:ext cx="4870077" cy="214667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543800" y="3669574"/>
            <a:ext cx="2743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i="1" dirty="0">
                <a:solidFill>
                  <a:srgbClr val="5F6C7A"/>
                </a:solidFill>
                <a:latin typeface="Aptos"/>
              </a:rPr>
              <a:t>Figure 1.1 – Sensor mote platforms timeline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5806440"/>
            <a:ext cx="47548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50" i="1">
                <a:solidFill>
                  <a:srgbClr val="5F6C7A"/>
                </a:solidFill>
                <a:latin typeface="Aptos"/>
              </a:rPr>
              <a:t>Ders anlatımında platform ailelerini doğrudan bu gerçek şekil üzerinden karşılaştırabilirsiniz.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1.1.2 High-End Platforms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9768" y="749808"/>
            <a:ext cx="8961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C7A"/>
                </a:solidFill>
                <a:latin typeface="Aptos"/>
              </a:rPr>
              <a:t>Daha yüksek işlem gücü, daha fazla bellek ve gelişmiş ağ geçidi rolleri için uygundur.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9659" y="1917729"/>
            <a:ext cx="4676956" cy="2625014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Örnekler</a:t>
            </a:r>
            <a:r>
              <a:rPr dirty="0"/>
              <a:t>: Imote2, Stargate, </a:t>
            </a:r>
            <a:r>
              <a:rPr dirty="0" err="1"/>
              <a:t>NetBridge</a:t>
            </a:r>
            <a:r>
              <a:rPr dirty="0"/>
              <a:t>, </a:t>
            </a:r>
            <a:r>
              <a:rPr dirty="0" err="1"/>
              <a:t>SunSPOT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Avantajlar</a:t>
            </a:r>
            <a:r>
              <a:rPr dirty="0"/>
              <a:t>: </a:t>
            </a:r>
            <a:r>
              <a:rPr dirty="0" err="1"/>
              <a:t>veri</a:t>
            </a:r>
            <a:r>
              <a:rPr dirty="0"/>
              <a:t> </a:t>
            </a:r>
            <a:r>
              <a:rPr dirty="0" err="1"/>
              <a:t>sıkıştırma</a:t>
            </a:r>
            <a:r>
              <a:rPr dirty="0"/>
              <a:t>, </a:t>
            </a:r>
            <a:r>
              <a:rPr dirty="0" err="1"/>
              <a:t>görüntüleme</a:t>
            </a:r>
            <a:r>
              <a:rPr dirty="0"/>
              <a:t>, Linux/Java </a:t>
            </a:r>
            <a:r>
              <a:rPr dirty="0" err="1"/>
              <a:t>desteği</a:t>
            </a:r>
            <a:r>
              <a:rPr dirty="0"/>
              <a:t> </a:t>
            </a:r>
            <a:r>
              <a:rPr dirty="0" err="1"/>
              <a:t>gibi</a:t>
            </a:r>
            <a:r>
              <a:rPr dirty="0"/>
              <a:t> </a:t>
            </a:r>
            <a:r>
              <a:rPr dirty="0" err="1"/>
              <a:t>gelişmiş</a:t>
            </a:r>
            <a:r>
              <a:rPr dirty="0"/>
              <a:t> </a:t>
            </a:r>
            <a:r>
              <a:rPr dirty="0" err="1"/>
              <a:t>yetenekler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Dezavantajlar</a:t>
            </a:r>
            <a:r>
              <a:rPr dirty="0"/>
              <a:t>: </a:t>
            </a:r>
            <a:r>
              <a:rPr dirty="0" err="1"/>
              <a:t>daha</a:t>
            </a:r>
            <a:r>
              <a:rPr dirty="0"/>
              <a:t> </a:t>
            </a:r>
            <a:r>
              <a:rPr dirty="0" err="1"/>
              <a:t>yüksek</a:t>
            </a:r>
            <a:r>
              <a:rPr dirty="0"/>
              <a:t> </a:t>
            </a:r>
            <a:r>
              <a:rPr dirty="0" err="1"/>
              <a:t>güç</a:t>
            </a:r>
            <a:r>
              <a:rPr dirty="0"/>
              <a:t> </a:t>
            </a:r>
            <a:r>
              <a:rPr dirty="0" err="1"/>
              <a:t>tüketimi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maliyet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Tipik</a:t>
            </a:r>
            <a:r>
              <a:rPr dirty="0"/>
              <a:t> </a:t>
            </a:r>
            <a:r>
              <a:rPr dirty="0" err="1"/>
              <a:t>kullanım</a:t>
            </a:r>
            <a:r>
              <a:rPr dirty="0"/>
              <a:t>: </a:t>
            </a:r>
            <a:r>
              <a:rPr dirty="0" err="1"/>
              <a:t>multimedya</a:t>
            </a:r>
            <a:r>
              <a:rPr dirty="0"/>
              <a:t> WSN, </a:t>
            </a:r>
            <a:r>
              <a:rPr dirty="0" err="1"/>
              <a:t>ağ</a:t>
            </a:r>
            <a:r>
              <a:rPr dirty="0"/>
              <a:t> </a:t>
            </a:r>
            <a:r>
              <a:rPr dirty="0" err="1"/>
              <a:t>geçitleri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araştırma</a:t>
            </a:r>
            <a:r>
              <a:rPr dirty="0"/>
              <a:t> </a:t>
            </a:r>
            <a:r>
              <a:rPr dirty="0" err="1"/>
              <a:t>prototipleri</a:t>
            </a:r>
            <a:r>
              <a:rPr dirty="0"/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411480" y="6400800"/>
            <a:ext cx="11155680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7200" y="6419088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F6C7A"/>
                </a:solidFill>
                <a:latin typeface="Aptos"/>
              </a:rPr>
              <a:t>Kablosuz Duyarga Ağları · Bölüm 1 · Doç. Dr. Yunus Eği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0" y="63825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0D2342"/>
                </a:solidFill>
                <a:latin typeface="Aptos"/>
              </a:rPr>
              <a:t>8</a:t>
            </a:r>
          </a:p>
        </p:txBody>
      </p:sp>
      <p:pic>
        <p:nvPicPr>
          <p:cNvPr id="13" name="Picture 12" descr="table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274" y="950976"/>
            <a:ext cx="5080060" cy="49011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94360" y="5861304"/>
            <a:ext cx="47548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50" i="1" dirty="0" err="1">
                <a:solidFill>
                  <a:srgbClr val="5F6C7A"/>
                </a:solidFill>
                <a:latin typeface="Aptos"/>
              </a:rPr>
              <a:t>Tablodaki</a:t>
            </a:r>
            <a:r>
              <a:rPr sz="950" i="1" dirty="0">
                <a:solidFill>
                  <a:srgbClr val="5F6C7A"/>
                </a:solidFill>
                <a:latin typeface="Aptos"/>
              </a:rPr>
              <a:t> CPU, </a:t>
            </a:r>
            <a:r>
              <a:rPr sz="950" i="1" dirty="0" err="1">
                <a:solidFill>
                  <a:srgbClr val="5F6C7A"/>
                </a:solidFill>
                <a:latin typeface="Aptos"/>
              </a:rPr>
              <a:t>bellek</a:t>
            </a:r>
            <a:r>
              <a:rPr sz="950" i="1" dirty="0">
                <a:solidFill>
                  <a:srgbClr val="5F6C7A"/>
                </a:solidFill>
                <a:latin typeface="Aptos"/>
              </a:rPr>
              <a:t> </a:t>
            </a:r>
            <a:r>
              <a:rPr sz="950" i="1" dirty="0" err="1">
                <a:solidFill>
                  <a:srgbClr val="5F6C7A"/>
                </a:solidFill>
                <a:latin typeface="Aptos"/>
              </a:rPr>
              <a:t>ve</a:t>
            </a:r>
            <a:r>
              <a:rPr sz="950" i="1" dirty="0">
                <a:solidFill>
                  <a:srgbClr val="5F6C7A"/>
                </a:solidFill>
                <a:latin typeface="Aptos"/>
              </a:rPr>
              <a:t> RF </a:t>
            </a:r>
            <a:r>
              <a:rPr sz="950" i="1" dirty="0" err="1">
                <a:solidFill>
                  <a:srgbClr val="5F6C7A"/>
                </a:solidFill>
                <a:latin typeface="Aptos"/>
              </a:rPr>
              <a:t>sütunları</a:t>
            </a:r>
            <a:r>
              <a:rPr sz="950" i="1" dirty="0">
                <a:solidFill>
                  <a:srgbClr val="5F6C7A"/>
                </a:solidFill>
                <a:latin typeface="Aptos"/>
              </a:rPr>
              <a:t> </a:t>
            </a:r>
            <a:r>
              <a:rPr sz="950" i="1" dirty="0" err="1">
                <a:solidFill>
                  <a:srgbClr val="5F6C7A"/>
                </a:solidFill>
                <a:latin typeface="Aptos"/>
              </a:rPr>
              <a:t>üzerinden</a:t>
            </a:r>
            <a:r>
              <a:rPr sz="950" i="1" dirty="0">
                <a:solidFill>
                  <a:srgbClr val="5F6C7A"/>
                </a:solidFill>
                <a:latin typeface="Aptos"/>
              </a:rPr>
              <a:t> low-end / high-end </a:t>
            </a:r>
            <a:r>
              <a:rPr sz="950" i="1" dirty="0" err="1">
                <a:solidFill>
                  <a:srgbClr val="5F6C7A"/>
                </a:solidFill>
                <a:latin typeface="Aptos"/>
              </a:rPr>
              <a:t>farkı</a:t>
            </a:r>
            <a:r>
              <a:rPr sz="950" i="1" dirty="0">
                <a:solidFill>
                  <a:srgbClr val="5F6C7A"/>
                </a:solidFill>
                <a:latin typeface="Aptos"/>
              </a:rPr>
              <a:t> </a:t>
            </a:r>
            <a:r>
              <a:rPr sz="950" i="1" dirty="0" err="1">
                <a:solidFill>
                  <a:srgbClr val="5F6C7A"/>
                </a:solidFill>
                <a:latin typeface="Aptos"/>
              </a:rPr>
              <a:t>vurgulanabilir</a:t>
            </a:r>
            <a:r>
              <a:rPr sz="950" i="1" dirty="0">
                <a:solidFill>
                  <a:srgbClr val="5F6C7A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1.1.3 Standardization Efforts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9768" y="749808"/>
            <a:ext cx="8961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C7A"/>
                </a:solidFill>
                <a:latin typeface="Aptos"/>
              </a:rPr>
              <a:t>WSN ekosisteminde birlikte çalışabilirlik için standartlaşma kritik önemdedir.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522700"/>
            <a:ext cx="5641629" cy="3841821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sz="1100" dirty="0"/>
              <a:t>IEEE 802.15.4 </a:t>
            </a:r>
            <a:r>
              <a:rPr sz="1100" dirty="0" err="1"/>
              <a:t>düşük</a:t>
            </a:r>
            <a:r>
              <a:rPr sz="1100" dirty="0"/>
              <a:t> </a:t>
            </a:r>
            <a:r>
              <a:rPr sz="1100" dirty="0" err="1"/>
              <a:t>veri</a:t>
            </a:r>
            <a:r>
              <a:rPr sz="1100" dirty="0"/>
              <a:t> </a:t>
            </a:r>
            <a:r>
              <a:rPr sz="1100" dirty="0" err="1"/>
              <a:t>oranlı</a:t>
            </a:r>
            <a:r>
              <a:rPr sz="1100" dirty="0"/>
              <a:t> </a:t>
            </a:r>
            <a:r>
              <a:rPr sz="1100" dirty="0" err="1"/>
              <a:t>ve</a:t>
            </a:r>
            <a:r>
              <a:rPr sz="1100" dirty="0"/>
              <a:t> </a:t>
            </a:r>
            <a:r>
              <a:rPr sz="1100" dirty="0" err="1"/>
              <a:t>düşük</a:t>
            </a:r>
            <a:r>
              <a:rPr sz="1100" dirty="0"/>
              <a:t> </a:t>
            </a:r>
            <a:r>
              <a:rPr sz="1100" dirty="0" err="1"/>
              <a:t>güçlü</a:t>
            </a:r>
            <a:r>
              <a:rPr sz="1100" dirty="0"/>
              <a:t> PHY/MAC </a:t>
            </a:r>
            <a:r>
              <a:rPr sz="1100" dirty="0" err="1"/>
              <a:t>altyapısını</a:t>
            </a:r>
            <a:r>
              <a:rPr sz="1100" dirty="0"/>
              <a:t> </a:t>
            </a:r>
            <a:r>
              <a:rPr sz="1100" dirty="0" err="1"/>
              <a:t>sağlar</a:t>
            </a:r>
            <a:r>
              <a:rPr sz="1100" dirty="0"/>
              <a:t>.</a:t>
            </a:r>
            <a:endParaRPr lang="tr-TR" sz="1100" dirty="0"/>
          </a:p>
          <a:p>
            <a:pPr lvl="1">
              <a:defRPr sz="1800">
                <a:solidFill>
                  <a:srgbClr val="222222"/>
                </a:solidFill>
                <a:latin typeface="Aptos"/>
              </a:defRPr>
            </a:pPr>
            <a:r>
              <a:rPr lang="tr-TR" sz="1100" dirty="0"/>
              <a:t>(</a:t>
            </a:r>
            <a:r>
              <a:rPr lang="en-US" sz="1100" b="1" dirty="0" err="1">
                <a:solidFill>
                  <a:srgbClr val="222222"/>
                </a:solidFill>
                <a:latin typeface="Aptos"/>
              </a:rPr>
              <a:t>Donanım</a:t>
            </a:r>
            <a:r>
              <a:rPr lang="en-US" sz="1100" b="1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b="1" dirty="0" err="1">
                <a:solidFill>
                  <a:srgbClr val="222222"/>
                </a:solidFill>
                <a:latin typeface="Aptos"/>
              </a:rPr>
              <a:t>Çipi</a:t>
            </a:r>
            <a:r>
              <a:rPr lang="en-US" sz="1100" b="1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b="1" dirty="0" err="1">
                <a:solidFill>
                  <a:srgbClr val="222222"/>
                </a:solidFill>
                <a:latin typeface="Aptos"/>
              </a:rPr>
              <a:t>Örnekleri</a:t>
            </a:r>
            <a:r>
              <a:rPr lang="en-US" sz="1100" b="1" dirty="0">
                <a:solidFill>
                  <a:srgbClr val="222222"/>
                </a:solidFill>
                <a:latin typeface="Aptos"/>
              </a:rPr>
              <a:t>: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>
                <a:solidFill>
                  <a:srgbClr val="222222"/>
                </a:solidFill>
                <a:latin typeface="Aptos"/>
                <a:hlinkClick r:id="rId2"/>
              </a:rPr>
              <a:t>Texas Instruments CC2520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, </a:t>
            </a:r>
            <a:r>
              <a:rPr lang="en-US" sz="1100" dirty="0">
                <a:solidFill>
                  <a:srgbClr val="222222"/>
                </a:solidFill>
                <a:latin typeface="Aptos"/>
                <a:hlinkClick r:id="rId3"/>
              </a:rPr>
              <a:t>NXP JN5169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veya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>
                <a:solidFill>
                  <a:srgbClr val="222222"/>
                </a:solidFill>
                <a:latin typeface="Aptos"/>
                <a:hlinkClick r:id="rId4"/>
              </a:rPr>
              <a:t>Microchip AT86RF233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telsiz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mikrodenetleyicileri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. Bu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çipler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sadece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802.15.4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standardına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göre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sinyal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alır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/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verir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;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üzerine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hangi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protokolün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yükleneceği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(ZigBee,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WirelessHART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vb.)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üreticiye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kalmıştır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.</a:t>
            </a:r>
            <a:r>
              <a:rPr lang="tr-TR" sz="1100" dirty="0"/>
              <a:t>)</a:t>
            </a:r>
            <a:endParaRPr sz="11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sz="1100" dirty="0"/>
              <a:t>ZigBee, 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IEEE 802.15.4'ü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taban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olarak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kullanarak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cihazların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birbirleriyle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konuşmasını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,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veri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iletmesini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ve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bir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merkezden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(Gateway)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yönetilmesini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sağlayan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b="1" dirty="0" err="1">
                <a:solidFill>
                  <a:srgbClr val="222222"/>
                </a:solidFill>
                <a:latin typeface="Aptos"/>
              </a:rPr>
              <a:t>en</a:t>
            </a:r>
            <a:r>
              <a:rPr lang="en-US" sz="1100" b="1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b="1" dirty="0" err="1">
                <a:solidFill>
                  <a:srgbClr val="222222"/>
                </a:solidFill>
                <a:latin typeface="Aptos"/>
              </a:rPr>
              <a:t>popüler</a:t>
            </a:r>
            <a:r>
              <a:rPr lang="en-US" sz="1100" b="1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b="1" dirty="0" err="1">
                <a:solidFill>
                  <a:srgbClr val="222222"/>
                </a:solidFill>
                <a:latin typeface="Aptos"/>
              </a:rPr>
              <a:t>akıllı</a:t>
            </a:r>
            <a:r>
              <a:rPr lang="en-US" sz="1100" b="1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b="1" dirty="0" err="1">
                <a:solidFill>
                  <a:srgbClr val="222222"/>
                </a:solidFill>
                <a:latin typeface="Aptos"/>
              </a:rPr>
              <a:t>ev</a:t>
            </a:r>
            <a:r>
              <a:rPr lang="en-US" sz="1100" b="1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b="1" dirty="0" err="1">
                <a:solidFill>
                  <a:srgbClr val="222222"/>
                </a:solidFill>
                <a:latin typeface="Aptos"/>
              </a:rPr>
              <a:t>protokolüdür</a:t>
            </a:r>
            <a:r>
              <a:rPr lang="tr-TR" sz="1100" b="1" dirty="0">
                <a:solidFill>
                  <a:srgbClr val="222222"/>
                </a:solidFill>
                <a:latin typeface="Aptos"/>
              </a:rPr>
              <a:t>.</a:t>
            </a:r>
          </a:p>
          <a:p>
            <a:pPr lvl="1">
              <a:defRPr sz="1800">
                <a:solidFill>
                  <a:srgbClr val="222222"/>
                </a:solidFill>
                <a:latin typeface="Aptos"/>
              </a:defRPr>
            </a:pPr>
            <a:r>
              <a:rPr lang="tr-TR" sz="1100" b="1" dirty="0">
                <a:solidFill>
                  <a:srgbClr val="222222"/>
                </a:solidFill>
                <a:latin typeface="Aptos"/>
              </a:rPr>
              <a:t>(</a:t>
            </a:r>
            <a:r>
              <a:rPr lang="en-US" sz="1100" b="1" dirty="0" err="1">
                <a:solidFill>
                  <a:srgbClr val="222222"/>
                </a:solidFill>
                <a:latin typeface="Aptos"/>
              </a:rPr>
              <a:t>Sensörler</a:t>
            </a:r>
            <a:r>
              <a:rPr lang="en-US" sz="1100" b="1" dirty="0">
                <a:solidFill>
                  <a:srgbClr val="222222"/>
                </a:solidFill>
                <a:latin typeface="Aptos"/>
              </a:rPr>
              <a:t> &amp; </a:t>
            </a:r>
            <a:r>
              <a:rPr lang="en-US" sz="1100" b="1" dirty="0" err="1">
                <a:solidFill>
                  <a:srgbClr val="222222"/>
                </a:solidFill>
                <a:latin typeface="Aptos"/>
              </a:rPr>
              <a:t>Butonlar</a:t>
            </a:r>
            <a:r>
              <a:rPr lang="en-US" sz="1100" b="1" dirty="0">
                <a:solidFill>
                  <a:srgbClr val="222222"/>
                </a:solidFill>
                <a:latin typeface="Aptos"/>
              </a:rPr>
              <a:t>: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>
                <a:solidFill>
                  <a:srgbClr val="222222"/>
                </a:solidFill>
                <a:latin typeface="Aptos"/>
                <a:hlinkClick r:id="rId5"/>
              </a:rPr>
              <a:t>Xiaomi </a:t>
            </a:r>
            <a:r>
              <a:rPr lang="en-US" sz="1100" dirty="0" err="1">
                <a:solidFill>
                  <a:srgbClr val="222222"/>
                </a:solidFill>
                <a:latin typeface="Aptos"/>
                <a:hlinkClick r:id="rId5"/>
              </a:rPr>
              <a:t>Aqara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kapı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/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pencere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sensörleri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,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hareket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dedektörleri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ve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kablosuz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akıllı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butonlar</a:t>
            </a:r>
            <a:r>
              <a:rPr lang="tr-TR" sz="1100" b="1" dirty="0">
                <a:solidFill>
                  <a:srgbClr val="222222"/>
                </a:solidFill>
                <a:latin typeface="Aptos"/>
              </a:rPr>
              <a:t>)</a:t>
            </a:r>
            <a:endParaRPr sz="11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sz="1100" dirty="0" err="1"/>
              <a:t>WirelessHART</a:t>
            </a:r>
            <a:r>
              <a:rPr sz="1100" dirty="0"/>
              <a:t>,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Fabrika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,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rafineri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veya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kritik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endüstriyel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tesislerdeki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sensörlerin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kablosuz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,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güvenli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ve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b="1" dirty="0" err="1">
                <a:solidFill>
                  <a:srgbClr val="222222"/>
                </a:solidFill>
                <a:latin typeface="Aptos"/>
              </a:rPr>
              <a:t>asla</a:t>
            </a:r>
            <a:r>
              <a:rPr lang="en-US" sz="1100" b="1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b="1" dirty="0" err="1">
                <a:solidFill>
                  <a:srgbClr val="222222"/>
                </a:solidFill>
                <a:latin typeface="Aptos"/>
              </a:rPr>
              <a:t>kesintiye</a:t>
            </a:r>
            <a:r>
              <a:rPr lang="en-US" sz="1100" b="1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b="1" dirty="0" err="1">
                <a:solidFill>
                  <a:srgbClr val="222222"/>
                </a:solidFill>
                <a:latin typeface="Aptos"/>
              </a:rPr>
              <a:t>uğramayacak</a:t>
            </a:r>
            <a:r>
              <a:rPr lang="en-US" sz="1100" b="1" dirty="0">
                <a:solidFill>
                  <a:srgbClr val="222222"/>
                </a:solidFill>
                <a:latin typeface="Aptos"/>
              </a:rPr>
              <a:t> (</a:t>
            </a:r>
            <a:r>
              <a:rPr lang="en-US" sz="1100" b="1" dirty="0" err="1">
                <a:solidFill>
                  <a:srgbClr val="222222"/>
                </a:solidFill>
                <a:latin typeface="Aptos"/>
              </a:rPr>
              <a:t>kritik</a:t>
            </a:r>
            <a:r>
              <a:rPr lang="en-US" sz="1100" b="1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b="1" dirty="0" err="1">
                <a:solidFill>
                  <a:srgbClr val="222222"/>
                </a:solidFill>
                <a:latin typeface="Aptos"/>
              </a:rPr>
              <a:t>zamanlı</a:t>
            </a:r>
            <a:r>
              <a:rPr lang="en-US" sz="1100" b="1" dirty="0">
                <a:solidFill>
                  <a:srgbClr val="222222"/>
                </a:solidFill>
                <a:latin typeface="Aptos"/>
              </a:rPr>
              <a:t>)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şekilde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haberleşmesini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sağlayan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protokoldür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.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Sahadaki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zorlu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koşullara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dayanacak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parazit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önleyici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mekanizmalara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sahiptir</a:t>
            </a:r>
            <a:r>
              <a:rPr lang="tr-TR" sz="1100" dirty="0">
                <a:solidFill>
                  <a:srgbClr val="222222"/>
                </a:solidFill>
                <a:latin typeface="Aptos"/>
              </a:rPr>
              <a:t>.</a:t>
            </a:r>
          </a:p>
          <a:p>
            <a:pPr lvl="1">
              <a:defRPr sz="1800">
                <a:solidFill>
                  <a:srgbClr val="222222"/>
                </a:solidFill>
                <a:latin typeface="Aptos"/>
              </a:defRPr>
            </a:pPr>
            <a:r>
              <a:rPr lang="tr-TR" sz="1100" b="1" u="none" strike="noStrike" dirty="0">
                <a:effectLst/>
                <a:latin typeface="Google Sans"/>
              </a:rPr>
              <a:t>(</a:t>
            </a:r>
            <a:r>
              <a:rPr lang="en-US" sz="1100" b="1" u="none" strike="noStrike" dirty="0">
                <a:effectLst/>
                <a:latin typeface="Google Sans"/>
              </a:rPr>
              <a:t>Proses </a:t>
            </a:r>
            <a:r>
              <a:rPr lang="en-US" sz="1100" b="1" u="none" strike="noStrike" dirty="0" err="1">
                <a:effectLst/>
                <a:latin typeface="Google Sans"/>
              </a:rPr>
              <a:t>Sensörleri</a:t>
            </a:r>
            <a:r>
              <a:rPr lang="en-US" sz="1100" b="1" u="none" strike="noStrike" dirty="0">
                <a:effectLst/>
                <a:latin typeface="Google Sans"/>
              </a:rPr>
              <a:t>:</a:t>
            </a:r>
            <a:r>
              <a:rPr lang="en-US" sz="1100" dirty="0"/>
              <a:t> Bir petrol </a:t>
            </a:r>
            <a:r>
              <a:rPr lang="en-US" sz="1100" dirty="0" err="1"/>
              <a:t>rafinerisindeki</a:t>
            </a:r>
            <a:r>
              <a:rPr lang="en-US" sz="1100" dirty="0"/>
              <a:t> </a:t>
            </a:r>
            <a:r>
              <a:rPr lang="en-US" sz="1100" dirty="0" err="1"/>
              <a:t>boru</a:t>
            </a:r>
            <a:r>
              <a:rPr lang="en-US" sz="1100" dirty="0"/>
              <a:t> </a:t>
            </a:r>
            <a:r>
              <a:rPr lang="en-US" sz="1100" dirty="0" err="1"/>
              <a:t>hatlarının</a:t>
            </a:r>
            <a:r>
              <a:rPr lang="en-US" sz="1100" dirty="0"/>
              <a:t> </a:t>
            </a:r>
            <a:r>
              <a:rPr lang="en-US" sz="1100" dirty="0" err="1"/>
              <a:t>basıncını</a:t>
            </a:r>
            <a:r>
              <a:rPr lang="en-US" sz="1100" dirty="0"/>
              <a:t>, </a:t>
            </a:r>
            <a:r>
              <a:rPr lang="en-US" sz="1100" dirty="0" err="1"/>
              <a:t>sıcaklığını</a:t>
            </a:r>
            <a:r>
              <a:rPr lang="en-US" sz="1100" dirty="0"/>
              <a:t> </a:t>
            </a:r>
            <a:r>
              <a:rPr lang="en-US" sz="1100" dirty="0" err="1"/>
              <a:t>veya</a:t>
            </a:r>
            <a:r>
              <a:rPr lang="en-US" sz="1100" dirty="0"/>
              <a:t> </a:t>
            </a:r>
            <a:r>
              <a:rPr lang="en-US" sz="1100" dirty="0" err="1"/>
              <a:t>akış</a:t>
            </a:r>
            <a:r>
              <a:rPr lang="en-US" sz="1100" dirty="0"/>
              <a:t> </a:t>
            </a:r>
            <a:r>
              <a:rPr lang="en-US" sz="1100" dirty="0" err="1"/>
              <a:t>hızını</a:t>
            </a:r>
            <a:r>
              <a:rPr lang="en-US" sz="1100" dirty="0"/>
              <a:t> </a:t>
            </a:r>
            <a:r>
              <a:rPr lang="en-US" sz="1100" dirty="0" err="1"/>
              <a:t>ölçen</a:t>
            </a:r>
            <a:r>
              <a:rPr lang="en-US" sz="1100" dirty="0"/>
              <a:t> </a:t>
            </a:r>
            <a:r>
              <a:rPr lang="en-US" sz="1100" dirty="0" err="1"/>
              <a:t>kablosuz</a:t>
            </a:r>
            <a:r>
              <a:rPr lang="en-US" sz="1100" dirty="0"/>
              <a:t> </a:t>
            </a:r>
            <a:r>
              <a:rPr lang="en-US" sz="1100" dirty="0" err="1"/>
              <a:t>kabin</a:t>
            </a:r>
            <a:r>
              <a:rPr lang="en-US" sz="1100" dirty="0"/>
              <a:t> </a:t>
            </a:r>
            <a:r>
              <a:rPr lang="en-US" sz="1100" dirty="0" err="1"/>
              <a:t>sensörleri</a:t>
            </a:r>
            <a:r>
              <a:rPr lang="en-US" sz="1100" dirty="0"/>
              <a:t> (Örn: </a:t>
            </a:r>
            <a:r>
              <a:rPr lang="en-US" sz="1100" b="1" u="none" strike="noStrike" dirty="0">
                <a:effectLst/>
                <a:latin typeface="Google Sans"/>
                <a:hlinkClick r:id="rId6"/>
              </a:rPr>
              <a:t>Emerson Rosemount </a:t>
            </a:r>
            <a:r>
              <a:rPr lang="en-US" sz="1100" b="1" u="none" strike="noStrike" dirty="0" err="1">
                <a:effectLst/>
                <a:latin typeface="Google Sans"/>
                <a:hlinkClick r:id="rId6"/>
              </a:rPr>
              <a:t>WirelessHART</a:t>
            </a:r>
            <a:r>
              <a:rPr lang="en-US" sz="1100" dirty="0"/>
              <a:t> </a:t>
            </a:r>
            <a:r>
              <a:rPr lang="en-US" sz="1100" dirty="0" err="1"/>
              <a:t>basınç</a:t>
            </a:r>
            <a:r>
              <a:rPr lang="en-US" sz="1100" dirty="0"/>
              <a:t> </a:t>
            </a:r>
            <a:r>
              <a:rPr lang="en-US" sz="1100" dirty="0" err="1"/>
              <a:t>transmiterleri</a:t>
            </a:r>
            <a:r>
              <a:rPr lang="tr-TR" sz="1100" dirty="0"/>
              <a:t>)</a:t>
            </a:r>
            <a:r>
              <a:rPr lang="en-US" sz="1100" dirty="0"/>
              <a:t>.</a:t>
            </a:r>
            <a:endParaRPr sz="11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sz="1100" dirty="0"/>
              <a:t>6LoWPAN, IPv6</a:t>
            </a:r>
            <a:r>
              <a:rPr lang="tr-TR" sz="1100" dirty="0"/>
              <a:t> 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Düşük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güçlü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cihazların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araya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karmaşık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çeviriciler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(Gateway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protokol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dönüşümü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)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koymadan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, </a:t>
            </a:r>
            <a:r>
              <a:rPr lang="en-US" sz="1100" b="1" dirty="0" err="1">
                <a:solidFill>
                  <a:srgbClr val="222222"/>
                </a:solidFill>
                <a:latin typeface="Aptos"/>
              </a:rPr>
              <a:t>doğrudan</a:t>
            </a:r>
            <a:r>
              <a:rPr lang="en-US" sz="1100" b="1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b="1" dirty="0" err="1">
                <a:solidFill>
                  <a:srgbClr val="222222"/>
                </a:solidFill>
                <a:latin typeface="Aptos"/>
              </a:rPr>
              <a:t>internete</a:t>
            </a:r>
            <a:r>
              <a:rPr lang="en-US" sz="1100" b="1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b="1" dirty="0" err="1">
                <a:solidFill>
                  <a:srgbClr val="222222"/>
                </a:solidFill>
                <a:latin typeface="Aptos"/>
              </a:rPr>
              <a:t>bağlanabilmesini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(her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cihazın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kendi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IPv6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adresinin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olmasını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)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sağlayan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teknolojidir</a:t>
            </a:r>
            <a:r>
              <a:rPr lang="tr-TR" sz="1100" dirty="0">
                <a:solidFill>
                  <a:srgbClr val="222222"/>
                </a:solidFill>
                <a:latin typeface="Aptos"/>
              </a:rPr>
              <a:t>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lang="tr-TR" sz="1100" dirty="0">
                <a:solidFill>
                  <a:srgbClr val="222222"/>
                </a:solidFill>
                <a:latin typeface="Aptos"/>
              </a:rPr>
              <a:t>(</a:t>
            </a:r>
            <a:r>
              <a:rPr lang="en-US" sz="1100" b="1" dirty="0">
                <a:solidFill>
                  <a:srgbClr val="222222"/>
                </a:solidFill>
                <a:latin typeface="Aptos"/>
              </a:rPr>
              <a:t>Akıllı </a:t>
            </a:r>
            <a:r>
              <a:rPr lang="en-US" sz="1100" b="1" dirty="0" err="1">
                <a:solidFill>
                  <a:srgbClr val="222222"/>
                </a:solidFill>
                <a:latin typeface="Aptos"/>
              </a:rPr>
              <a:t>Şehir</a:t>
            </a:r>
            <a:r>
              <a:rPr lang="en-US" sz="1100" b="1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b="1" dirty="0" err="1">
                <a:solidFill>
                  <a:srgbClr val="222222"/>
                </a:solidFill>
                <a:latin typeface="Aptos"/>
              </a:rPr>
              <a:t>Altyapıları</a:t>
            </a:r>
            <a:r>
              <a:rPr lang="en-US" sz="1100" b="1" dirty="0">
                <a:solidFill>
                  <a:srgbClr val="222222"/>
                </a:solidFill>
                <a:latin typeface="Aptos"/>
              </a:rPr>
              <a:t>: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Sokak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lambalarının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tek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tek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IP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adresi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alarak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uzaktan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izlenmesi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ve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çevre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kirliliği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/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hava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kalitesi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ölçen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sensör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 </a:t>
            </a:r>
            <a:r>
              <a:rPr lang="en-US" sz="1100" dirty="0" err="1">
                <a:solidFill>
                  <a:srgbClr val="222222"/>
                </a:solidFill>
                <a:latin typeface="Aptos"/>
              </a:rPr>
              <a:t>ağları</a:t>
            </a:r>
            <a:r>
              <a:rPr lang="en-US" sz="1100" dirty="0">
                <a:solidFill>
                  <a:srgbClr val="222222"/>
                </a:solidFill>
                <a:latin typeface="Aptos"/>
              </a:rPr>
              <a:t>.</a:t>
            </a:r>
            <a:r>
              <a:rPr lang="tr-TR" sz="1100" dirty="0">
                <a:solidFill>
                  <a:srgbClr val="222222"/>
                </a:solidFill>
                <a:latin typeface="Aptos"/>
              </a:rPr>
              <a:t>)</a:t>
            </a:r>
            <a:endParaRPr sz="1100" dirty="0"/>
          </a:p>
        </p:txBody>
      </p:sp>
      <p:sp>
        <p:nvSpPr>
          <p:cNvPr id="17" name="Rectangle 16"/>
          <p:cNvSpPr/>
          <p:nvPr/>
        </p:nvSpPr>
        <p:spPr>
          <a:xfrm>
            <a:off x="411480" y="6400800"/>
            <a:ext cx="11155680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57200" y="6419088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F6C7A"/>
                </a:solidFill>
                <a:latin typeface="Aptos"/>
              </a:rPr>
              <a:t>Kablosuz Duyarga Ağları · Bölüm 1 · Doç. Dr. Yunus Eği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0" y="63825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0D2342"/>
                </a:solidFill>
                <a:latin typeface="Aptos"/>
              </a:rPr>
              <a:t>9</a:t>
            </a:r>
          </a:p>
        </p:txBody>
      </p:sp>
      <p:pic>
        <p:nvPicPr>
          <p:cNvPr id="22" name="Picture 21" descr="fig12_zigbe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5155" y="1168841"/>
            <a:ext cx="5064845" cy="434812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85800" y="5806440"/>
            <a:ext cx="47548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50" i="1">
                <a:solidFill>
                  <a:srgbClr val="5F6C7A"/>
                </a:solidFill>
                <a:latin typeface="Aptos"/>
              </a:rPr>
              <a:t>Bu şekil, ZigBee ile IEEE 802.15.4 katman ayrımını anlatmak için uygundur.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06528" y="804604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1.1.4 Software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9768" y="749808"/>
            <a:ext cx="8961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C7A"/>
                </a:solidFill>
                <a:latin typeface="Aptos"/>
              </a:rPr>
              <a:t>Geliştirme ortamı; işletim sistemi, protokol kütüphaneleri ve simülasyon araçlarından oluşur.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2940" y="2116493"/>
            <a:ext cx="5120640" cy="2625014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TinyOS</a:t>
            </a:r>
            <a:r>
              <a:rPr dirty="0"/>
              <a:t>: </a:t>
            </a:r>
            <a:r>
              <a:rPr dirty="0" err="1"/>
              <a:t>bileşen</a:t>
            </a:r>
            <a:r>
              <a:rPr dirty="0"/>
              <a:t> </a:t>
            </a:r>
            <a:r>
              <a:rPr dirty="0" err="1"/>
              <a:t>tabanlı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olay</a:t>
            </a:r>
            <a:r>
              <a:rPr dirty="0"/>
              <a:t> </a:t>
            </a:r>
            <a:r>
              <a:rPr dirty="0" err="1"/>
              <a:t>güdümlü</a:t>
            </a:r>
            <a:r>
              <a:rPr dirty="0"/>
              <a:t> </a:t>
            </a:r>
            <a:r>
              <a:rPr dirty="0" err="1"/>
              <a:t>bir</a:t>
            </a:r>
            <a:r>
              <a:rPr dirty="0"/>
              <a:t> WSN </a:t>
            </a:r>
            <a:r>
              <a:rPr dirty="0" err="1"/>
              <a:t>işletim</a:t>
            </a:r>
            <a:r>
              <a:rPr dirty="0"/>
              <a:t> </a:t>
            </a:r>
            <a:r>
              <a:rPr dirty="0" err="1"/>
              <a:t>sistemidir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/>
              <a:t>TOSSIM/</a:t>
            </a:r>
            <a:r>
              <a:rPr dirty="0" err="1"/>
              <a:t>TinyViz</a:t>
            </a:r>
            <a:r>
              <a:rPr dirty="0"/>
              <a:t>: </a:t>
            </a:r>
            <a:r>
              <a:rPr dirty="0" err="1"/>
              <a:t>TinyOS</a:t>
            </a:r>
            <a:r>
              <a:rPr dirty="0"/>
              <a:t> </a:t>
            </a:r>
            <a:r>
              <a:rPr dirty="0" err="1"/>
              <a:t>kodunun</a:t>
            </a:r>
            <a:r>
              <a:rPr dirty="0"/>
              <a:t> </a:t>
            </a:r>
            <a:r>
              <a:rPr dirty="0" err="1"/>
              <a:t>simülasyonu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görselleştirilmesi</a:t>
            </a:r>
            <a:r>
              <a:rPr dirty="0"/>
              <a:t> </a:t>
            </a:r>
            <a:r>
              <a:rPr dirty="0" err="1"/>
              <a:t>için</a:t>
            </a:r>
            <a:r>
              <a:rPr dirty="0"/>
              <a:t> </a:t>
            </a:r>
            <a:r>
              <a:rPr dirty="0" err="1"/>
              <a:t>kullanılır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LiteOS</a:t>
            </a:r>
            <a:r>
              <a:rPr dirty="0"/>
              <a:t>: Unix </a:t>
            </a:r>
            <a:r>
              <a:rPr dirty="0" err="1"/>
              <a:t>benzeri</a:t>
            </a:r>
            <a:r>
              <a:rPr dirty="0"/>
              <a:t> </a:t>
            </a:r>
            <a:r>
              <a:rPr dirty="0" err="1"/>
              <a:t>soyutlamalar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çok</a:t>
            </a:r>
            <a:r>
              <a:rPr dirty="0"/>
              <a:t> </a:t>
            </a:r>
            <a:r>
              <a:rPr dirty="0" err="1"/>
              <a:t>iş</a:t>
            </a:r>
            <a:r>
              <a:rPr dirty="0"/>
              <a:t> </a:t>
            </a:r>
            <a:r>
              <a:rPr dirty="0" err="1"/>
              <a:t>parçacıklı</a:t>
            </a:r>
            <a:r>
              <a:rPr dirty="0"/>
              <a:t> </a:t>
            </a:r>
            <a:r>
              <a:rPr dirty="0" err="1"/>
              <a:t>yapı</a:t>
            </a:r>
            <a:r>
              <a:rPr dirty="0"/>
              <a:t> </a:t>
            </a:r>
            <a:r>
              <a:rPr dirty="0" err="1"/>
              <a:t>sunar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/>
              <a:t>Contiki: </a:t>
            </a:r>
            <a:r>
              <a:rPr dirty="0" err="1"/>
              <a:t>düşük</a:t>
            </a:r>
            <a:r>
              <a:rPr dirty="0"/>
              <a:t> </a:t>
            </a:r>
            <a:r>
              <a:rPr dirty="0" err="1"/>
              <a:t>güçlü</a:t>
            </a:r>
            <a:r>
              <a:rPr dirty="0"/>
              <a:t> </a:t>
            </a:r>
            <a:r>
              <a:rPr dirty="0" err="1"/>
              <a:t>ağ</a:t>
            </a:r>
            <a:r>
              <a:rPr dirty="0"/>
              <a:t> </a:t>
            </a:r>
            <a:r>
              <a:rPr dirty="0" err="1"/>
              <a:t>protokolleri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esnek</a:t>
            </a:r>
            <a:r>
              <a:rPr dirty="0"/>
              <a:t> </a:t>
            </a:r>
            <a:r>
              <a:rPr dirty="0" err="1"/>
              <a:t>yazılım</a:t>
            </a:r>
            <a:r>
              <a:rPr dirty="0"/>
              <a:t> </a:t>
            </a:r>
            <a:r>
              <a:rPr dirty="0" err="1"/>
              <a:t>mimarisi</a:t>
            </a:r>
            <a:r>
              <a:rPr dirty="0"/>
              <a:t> </a:t>
            </a:r>
            <a:r>
              <a:rPr dirty="0" err="1"/>
              <a:t>ile</a:t>
            </a:r>
            <a:r>
              <a:rPr dirty="0"/>
              <a:t> </a:t>
            </a:r>
            <a:r>
              <a:rPr dirty="0" err="1"/>
              <a:t>öne</a:t>
            </a:r>
            <a:r>
              <a:rPr dirty="0"/>
              <a:t> </a:t>
            </a:r>
            <a:r>
              <a:rPr dirty="0" err="1"/>
              <a:t>çıkar</a:t>
            </a:r>
            <a:r>
              <a:rPr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97880" y="1645920"/>
            <a:ext cx="5120640" cy="786384"/>
          </a:xfrm>
          <a:prstGeom prst="roundRect">
            <a:avLst/>
          </a:prstGeom>
          <a:solidFill>
            <a:srgbClr val="E6F1F8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126480" y="1783080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0D2342"/>
                </a:solidFill>
                <a:latin typeface="Aptos"/>
              </a:rPr>
              <a:t>TinyOS — </a:t>
            </a:r>
            <a:r>
              <a:rPr sz="1400">
                <a:solidFill>
                  <a:srgbClr val="222222"/>
                </a:solidFill>
                <a:latin typeface="Aptos"/>
              </a:rPr>
              <a:t>Bileşen tabanlı, hafif, olay güdümlü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897880" y="2606040"/>
            <a:ext cx="5120640" cy="786384"/>
          </a:xfrm>
          <a:prstGeom prst="roundRect">
            <a:avLst/>
          </a:prstGeom>
          <a:solidFill>
            <a:srgbClr val="E3F5F5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126480" y="2743200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0D2342"/>
                </a:solidFill>
                <a:latin typeface="Aptos"/>
              </a:rPr>
              <a:t>TOSSIM / TinyViz — </a:t>
            </a:r>
            <a:r>
              <a:rPr sz="1400">
                <a:solidFill>
                  <a:srgbClr val="222222"/>
                </a:solidFill>
                <a:latin typeface="Aptos"/>
              </a:rPr>
              <a:t>Simülasyon ve görselleştirme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897880" y="3566160"/>
            <a:ext cx="5120640" cy="786384"/>
          </a:xfrm>
          <a:prstGeom prst="roundRect">
            <a:avLst/>
          </a:prstGeom>
          <a:solidFill>
            <a:srgbClr val="FCF3DE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126480" y="3703320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0D2342"/>
                </a:solidFill>
                <a:latin typeface="Aptos"/>
              </a:rPr>
              <a:t>LiteOS — </a:t>
            </a:r>
            <a:r>
              <a:rPr sz="1400">
                <a:solidFill>
                  <a:srgbClr val="222222"/>
                </a:solidFill>
                <a:latin typeface="Aptos"/>
              </a:rPr>
              <a:t>Unix-benzeri, çok iş parçacıklı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897880" y="4526280"/>
            <a:ext cx="5120640" cy="786384"/>
          </a:xfrm>
          <a:prstGeom prst="roundRect">
            <a:avLst/>
          </a:prstGeom>
          <a:solidFill>
            <a:srgbClr val="FAE8E5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126480" y="4663440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0D2342"/>
                </a:solidFill>
                <a:latin typeface="Aptos"/>
              </a:rPr>
              <a:t>Contiki — </a:t>
            </a:r>
            <a:r>
              <a:rPr sz="1400">
                <a:solidFill>
                  <a:srgbClr val="222222"/>
                </a:solidFill>
                <a:latin typeface="Aptos"/>
              </a:rPr>
              <a:t>Çoklu görev, düşük güç, esnek ağ protokolleri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97880" y="5577840"/>
            <a:ext cx="4937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i="1">
                <a:solidFill>
                  <a:srgbClr val="5F6C7A"/>
                </a:solidFill>
                <a:latin typeface="Aptos"/>
              </a:rPr>
              <a:t>Ders içinde TinyOS–TOSSIM ekosistemi sıklıkla örneklenir.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1480" y="6400800"/>
            <a:ext cx="11155680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7200" y="6419088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F6C7A"/>
                </a:solidFill>
                <a:latin typeface="Aptos"/>
              </a:rPr>
              <a:t>Kablosuz Duyarga Ağları · Bölüm 1 · Doç. Dr. Yunus Eği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0" y="63825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0D2342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686800" y="640080"/>
            <a:ext cx="2743200" cy="2743200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92640" y="1920240"/>
            <a:ext cx="1645920" cy="1645920"/>
          </a:xfrm>
          <a:prstGeom prst="ellipse">
            <a:avLst/>
          </a:prstGeom>
          <a:solidFill>
            <a:srgbClr val="2196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274320" y="4754880"/>
            <a:ext cx="2194560" cy="2194560"/>
          </a:xfrm>
          <a:prstGeom prst="ellipse">
            <a:avLst/>
          </a:prstGeom>
          <a:solidFill>
            <a:srgbClr val="2196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2560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2AE49"/>
                </a:solidFill>
                <a:latin typeface="Aptos"/>
              </a:rPr>
              <a:t>Bölüm 1 · Giriş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96012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 Display"/>
              </a:rPr>
              <a:t>1.2 WSN Architecture and Protocol Stack</a:t>
            </a:r>
          </a:p>
          <a:p>
            <a:r>
              <a:rPr sz="1600">
                <a:solidFill>
                  <a:srgbClr val="DCE6F0"/>
                </a:solidFill>
                <a:latin typeface="Aptos"/>
              </a:rPr>
              <a:t>Ağ görünümü, katmanlar ve yönetim düzlemleri</a:t>
            </a:r>
          </a:p>
        </p:txBody>
      </p:sp>
      <p:sp>
        <p:nvSpPr>
          <p:cNvPr id="8" name="Rectangle 7"/>
          <p:cNvSpPr/>
          <p:nvPr/>
        </p:nvSpPr>
        <p:spPr>
          <a:xfrm>
            <a:off x="411480" y="6400800"/>
            <a:ext cx="11155680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7200" y="6419088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F6C7A"/>
                </a:solidFill>
                <a:latin typeface="Aptos"/>
              </a:rPr>
              <a:t>Kablosuz Duyarga Ağları · Bölüm 1 · Doç. Dr. Yunus Eği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0" y="63825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0D2342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1.2 WSN Architecture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088" y="777240"/>
            <a:ext cx="8961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C7A"/>
                </a:solidFill>
                <a:latin typeface="Aptos"/>
              </a:rPr>
              <a:t>Düğümler sensor field içine dağılır; veri sink üzerinden kullanıcıya veya internete taşınır.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0553" y="1889804"/>
            <a:ext cx="4430127" cy="2625014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Düğümler</a:t>
            </a:r>
            <a:r>
              <a:rPr dirty="0"/>
              <a:t> </a:t>
            </a:r>
            <a:r>
              <a:rPr dirty="0" err="1"/>
              <a:t>algılama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gerekirse</a:t>
            </a:r>
            <a:r>
              <a:rPr dirty="0"/>
              <a:t> </a:t>
            </a:r>
            <a:r>
              <a:rPr dirty="0" err="1"/>
              <a:t>aktarıcı</a:t>
            </a:r>
            <a:r>
              <a:rPr dirty="0"/>
              <a:t> (relay) </a:t>
            </a:r>
            <a:r>
              <a:rPr dirty="0" err="1"/>
              <a:t>rolünü</a:t>
            </a:r>
            <a:r>
              <a:rPr dirty="0"/>
              <a:t> </a:t>
            </a:r>
            <a:r>
              <a:rPr dirty="0" err="1"/>
              <a:t>üstlenir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/>
              <a:t>Sink / gateway </a:t>
            </a:r>
            <a:r>
              <a:rPr dirty="0" err="1"/>
              <a:t>düğümü</a:t>
            </a:r>
            <a:r>
              <a:rPr dirty="0"/>
              <a:t>, </a:t>
            </a:r>
            <a:r>
              <a:rPr dirty="0" err="1"/>
              <a:t>verinin</a:t>
            </a:r>
            <a:r>
              <a:rPr dirty="0"/>
              <a:t> </a:t>
            </a:r>
            <a:r>
              <a:rPr dirty="0" err="1"/>
              <a:t>toplanma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dış</a:t>
            </a:r>
            <a:r>
              <a:rPr dirty="0"/>
              <a:t> </a:t>
            </a:r>
            <a:r>
              <a:rPr dirty="0" err="1"/>
              <a:t>ağlara</a:t>
            </a:r>
            <a:r>
              <a:rPr dirty="0"/>
              <a:t> </a:t>
            </a:r>
            <a:r>
              <a:rPr dirty="0" err="1"/>
              <a:t>açılma</a:t>
            </a:r>
            <a:r>
              <a:rPr dirty="0"/>
              <a:t> </a:t>
            </a:r>
            <a:r>
              <a:rPr dirty="0" err="1"/>
              <a:t>noktasıdır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/>
              <a:t>Yoğun </a:t>
            </a:r>
            <a:r>
              <a:rPr dirty="0" err="1"/>
              <a:t>düğüm</a:t>
            </a:r>
            <a:r>
              <a:rPr dirty="0"/>
              <a:t> </a:t>
            </a:r>
            <a:r>
              <a:rPr dirty="0" err="1"/>
              <a:t>dağılımı</a:t>
            </a:r>
            <a:r>
              <a:rPr dirty="0"/>
              <a:t>, </a:t>
            </a:r>
            <a:r>
              <a:rPr dirty="0" err="1"/>
              <a:t>kapsama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güvenilirlik</a:t>
            </a:r>
            <a:r>
              <a:rPr dirty="0"/>
              <a:t> </a:t>
            </a:r>
            <a:r>
              <a:rPr dirty="0" err="1"/>
              <a:t>avantajı</a:t>
            </a:r>
            <a:r>
              <a:rPr dirty="0"/>
              <a:t> </a:t>
            </a:r>
            <a:r>
              <a:rPr dirty="0" err="1"/>
              <a:t>sağlayabilir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Yönlendirme</a:t>
            </a:r>
            <a:r>
              <a:rPr dirty="0"/>
              <a:t>, </a:t>
            </a:r>
            <a:r>
              <a:rPr dirty="0" err="1"/>
              <a:t>enerji</a:t>
            </a:r>
            <a:r>
              <a:rPr dirty="0"/>
              <a:t> </a:t>
            </a:r>
            <a:r>
              <a:rPr dirty="0" err="1"/>
              <a:t>yönetimi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görev</a:t>
            </a:r>
            <a:r>
              <a:rPr dirty="0"/>
              <a:t> </a:t>
            </a:r>
            <a:r>
              <a:rPr dirty="0" err="1"/>
              <a:t>paylaşımı</a:t>
            </a:r>
            <a:r>
              <a:rPr dirty="0"/>
              <a:t> </a:t>
            </a:r>
            <a:r>
              <a:rPr dirty="0" err="1"/>
              <a:t>bu</a:t>
            </a:r>
            <a:r>
              <a:rPr dirty="0"/>
              <a:t> </a:t>
            </a:r>
            <a:r>
              <a:rPr dirty="0" err="1"/>
              <a:t>mimarinin</a:t>
            </a:r>
            <a:r>
              <a:rPr dirty="0"/>
              <a:t> </a:t>
            </a:r>
            <a:r>
              <a:rPr dirty="0" err="1"/>
              <a:t>çekirdeğidir</a:t>
            </a:r>
            <a:r>
              <a:rPr dirty="0"/>
              <a:t>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11480" y="6400800"/>
            <a:ext cx="11155680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457200" y="6419088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F6C7A"/>
                </a:solidFill>
                <a:latin typeface="Aptos"/>
              </a:rPr>
              <a:t>Kablosuz Duyarga Ağları · Bölüm 1 · Doç. Dr. Yunus Eği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972800" y="63825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0D2342"/>
                </a:solidFill>
                <a:latin typeface="Aptos"/>
              </a:rPr>
              <a:t>12</a:t>
            </a:r>
          </a:p>
        </p:txBody>
      </p:sp>
      <p:pic>
        <p:nvPicPr>
          <p:cNvPr id="38" name="Picture 37" descr="fig14_fie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9822" y="1784997"/>
            <a:ext cx="5870178" cy="3153402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85800" y="5806440"/>
            <a:ext cx="47548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50" i="1">
                <a:solidFill>
                  <a:srgbClr val="5F6C7A"/>
                </a:solidFill>
                <a:latin typeface="Aptos"/>
              </a:rPr>
              <a:t>Şekil 1.4 üzerinden sensor field, sink ve user ilişkisi anlatılabilir.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WSN Protokol Yığını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9768" y="749808"/>
            <a:ext cx="8961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C7A"/>
                </a:solidFill>
                <a:latin typeface="Aptos"/>
              </a:rPr>
              <a:t>WSN’lerde katmanlı yapı; enerji, hareketlilik ve görev yönetimi düzlemleriyle desteklenir.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004610"/>
            <a:ext cx="4754880" cy="3262111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t>Application → Transport → Network → Data Link → Physical katmanları klasik akışa sahiptir.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t>Ek olarak güç, hareketlilik, görev, konumlama, senkronizasyon ve topoloji yönetimi bulunur.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t>Amaç: yalnız veri iletmek değil, aynı zamanda ağ ömrünü korumaktır.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t>Bu nedenle çapraz katman optimizasyonu WSN’de daha belirgindir.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6400800"/>
            <a:ext cx="11155680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457200" y="6419088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F6C7A"/>
                </a:solidFill>
                <a:latin typeface="Aptos"/>
              </a:rPr>
              <a:t>Kablosuz Duyarga Ağları · Bölüm 1 · Doç. Dr. Yunus Eği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972800" y="63825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0D2342"/>
                </a:solidFill>
                <a:latin typeface="Aptos"/>
              </a:rPr>
              <a:t>13</a:t>
            </a:r>
          </a:p>
        </p:txBody>
      </p:sp>
      <p:pic>
        <p:nvPicPr>
          <p:cNvPr id="39" name="Picture 38" descr="fig15_st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2574" y="822960"/>
            <a:ext cx="4314092" cy="420624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685800" y="5806440"/>
            <a:ext cx="47548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50" i="1">
                <a:solidFill>
                  <a:srgbClr val="5F6C7A"/>
                </a:solidFill>
                <a:latin typeface="Aptos"/>
              </a:rPr>
              <a:t>Şekil 1.5 üzerinden katmanlar ve yönetim düzlemleri birlikte açıklanabilir.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1.2.1 Physical Layer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9768" y="749808"/>
            <a:ext cx="8961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C7A"/>
                </a:solidFill>
                <a:latin typeface="Aptos"/>
              </a:rPr>
              <a:t>Frekans seçimi, modülasyon, sinyal algılama ve enerji verimli iletim PHY’nin odağındadır.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070773"/>
            <a:ext cx="5120640" cy="2625014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/>
              <a:t>Frekans </a:t>
            </a:r>
            <a:r>
              <a:rPr dirty="0" err="1"/>
              <a:t>bandı</a:t>
            </a:r>
            <a:r>
              <a:rPr dirty="0"/>
              <a:t> </a:t>
            </a:r>
            <a:r>
              <a:rPr dirty="0" err="1"/>
              <a:t>seçimi</a:t>
            </a:r>
            <a:r>
              <a:rPr dirty="0"/>
              <a:t> </a:t>
            </a:r>
            <a:r>
              <a:rPr dirty="0" err="1"/>
              <a:t>menzil</a:t>
            </a:r>
            <a:r>
              <a:rPr dirty="0"/>
              <a:t>, </a:t>
            </a:r>
            <a:r>
              <a:rPr dirty="0" err="1"/>
              <a:t>girişim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veri</a:t>
            </a:r>
            <a:r>
              <a:rPr dirty="0"/>
              <a:t> </a:t>
            </a:r>
            <a:r>
              <a:rPr dirty="0" err="1"/>
              <a:t>hızını</a:t>
            </a:r>
            <a:r>
              <a:rPr dirty="0"/>
              <a:t> </a:t>
            </a:r>
            <a:r>
              <a:rPr dirty="0" err="1"/>
              <a:t>etkiler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Düşük</a:t>
            </a:r>
            <a:r>
              <a:rPr dirty="0"/>
              <a:t> </a:t>
            </a:r>
            <a:r>
              <a:rPr dirty="0" err="1"/>
              <a:t>güçlü</a:t>
            </a:r>
            <a:r>
              <a:rPr dirty="0"/>
              <a:t> </a:t>
            </a:r>
            <a:r>
              <a:rPr dirty="0" err="1"/>
              <a:t>iletim</a:t>
            </a:r>
            <a:r>
              <a:rPr dirty="0"/>
              <a:t>, </a:t>
            </a:r>
            <a:r>
              <a:rPr dirty="0" err="1"/>
              <a:t>pil</a:t>
            </a:r>
            <a:r>
              <a:rPr dirty="0"/>
              <a:t> </a:t>
            </a:r>
            <a:r>
              <a:rPr dirty="0" err="1"/>
              <a:t>ömrünü</a:t>
            </a:r>
            <a:r>
              <a:rPr dirty="0"/>
              <a:t> </a:t>
            </a:r>
            <a:r>
              <a:rPr dirty="0" err="1"/>
              <a:t>uzatırken</a:t>
            </a:r>
            <a:r>
              <a:rPr dirty="0"/>
              <a:t> </a:t>
            </a:r>
            <a:r>
              <a:rPr dirty="0" err="1"/>
              <a:t>kapsama</a:t>
            </a:r>
            <a:r>
              <a:rPr dirty="0"/>
              <a:t> </a:t>
            </a:r>
            <a:r>
              <a:rPr dirty="0" err="1"/>
              <a:t>alanını</a:t>
            </a:r>
            <a:r>
              <a:rPr dirty="0"/>
              <a:t> </a:t>
            </a:r>
            <a:r>
              <a:rPr dirty="0" err="1"/>
              <a:t>sınırlayabilir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Modülasyon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sinyal</a:t>
            </a:r>
            <a:r>
              <a:rPr dirty="0"/>
              <a:t> </a:t>
            </a:r>
            <a:r>
              <a:rPr dirty="0" err="1"/>
              <a:t>işleme</a:t>
            </a:r>
            <a:r>
              <a:rPr dirty="0"/>
              <a:t>, </a:t>
            </a:r>
            <a:r>
              <a:rPr dirty="0" err="1"/>
              <a:t>kanal</a:t>
            </a:r>
            <a:r>
              <a:rPr dirty="0"/>
              <a:t> </a:t>
            </a:r>
            <a:r>
              <a:rPr dirty="0" err="1"/>
              <a:t>koşullarına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donanıma</a:t>
            </a:r>
            <a:r>
              <a:rPr dirty="0"/>
              <a:t> </a:t>
            </a:r>
            <a:r>
              <a:rPr dirty="0" err="1"/>
              <a:t>bağlıdır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/>
              <a:t>WSN </a:t>
            </a:r>
            <a:r>
              <a:rPr dirty="0" err="1"/>
              <a:t>bağlamında</a:t>
            </a:r>
            <a:r>
              <a:rPr dirty="0"/>
              <a:t> </a:t>
            </a:r>
            <a:r>
              <a:rPr dirty="0" err="1"/>
              <a:t>amaç</a:t>
            </a:r>
            <a:r>
              <a:rPr dirty="0"/>
              <a:t>: </a:t>
            </a:r>
            <a:r>
              <a:rPr dirty="0" err="1"/>
              <a:t>yeterli</a:t>
            </a:r>
            <a:r>
              <a:rPr dirty="0"/>
              <a:t> </a:t>
            </a:r>
            <a:r>
              <a:rPr dirty="0" err="1"/>
              <a:t>güvenilirlikle</a:t>
            </a:r>
            <a:r>
              <a:rPr dirty="0"/>
              <a:t> </a:t>
            </a:r>
            <a:r>
              <a:rPr dirty="0" err="1"/>
              <a:t>mümkün</a:t>
            </a:r>
            <a:r>
              <a:rPr dirty="0"/>
              <a:t> </a:t>
            </a:r>
            <a:r>
              <a:rPr dirty="0" err="1"/>
              <a:t>olan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düşük</a:t>
            </a:r>
            <a:r>
              <a:rPr dirty="0"/>
              <a:t> </a:t>
            </a:r>
            <a:r>
              <a:rPr dirty="0" err="1"/>
              <a:t>enerji</a:t>
            </a:r>
            <a:r>
              <a:rPr dirty="0"/>
              <a:t> </a:t>
            </a:r>
            <a:r>
              <a:rPr dirty="0" err="1"/>
              <a:t>harcamasıdır</a:t>
            </a:r>
            <a:r>
              <a:rPr dirty="0"/>
              <a:t>.</a:t>
            </a:r>
          </a:p>
        </p:txBody>
      </p:sp>
      <p:sp>
        <p:nvSpPr>
          <p:cNvPr id="7" name="Isosceles Triangle 6"/>
          <p:cNvSpPr/>
          <p:nvPr/>
        </p:nvSpPr>
        <p:spPr>
          <a:xfrm rot="10800000">
            <a:off x="6400800" y="1828800"/>
            <a:ext cx="3657600" cy="3108960"/>
          </a:xfrm>
          <a:prstGeom prst="triangle">
            <a:avLst/>
          </a:prstGeom>
          <a:solidFill>
            <a:srgbClr val="F4F8FC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269480" y="1874519"/>
            <a:ext cx="1234440" cy="914400"/>
          </a:xfrm>
          <a:prstGeom prst="ellipse">
            <a:avLst/>
          </a:prstGeom>
          <a:solidFill>
            <a:srgbClr val="E3F5F5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0" y="2103120"/>
            <a:ext cx="1143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222222"/>
                </a:solidFill>
                <a:latin typeface="Aptos"/>
              </a:rPr>
              <a:t>Enerji
Verimliliği</a:t>
            </a:r>
          </a:p>
        </p:txBody>
      </p:sp>
      <p:sp>
        <p:nvSpPr>
          <p:cNvPr id="10" name="Oval 9"/>
          <p:cNvSpPr/>
          <p:nvPr/>
        </p:nvSpPr>
        <p:spPr>
          <a:xfrm>
            <a:off x="6217920" y="4709160"/>
            <a:ext cx="1234440" cy="914400"/>
          </a:xfrm>
          <a:prstGeom prst="ellipse">
            <a:avLst/>
          </a:prstGeom>
          <a:solidFill>
            <a:srgbClr val="FCF3DE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263640" y="4937760"/>
            <a:ext cx="1143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222222"/>
                </a:solidFill>
                <a:latin typeface="Aptos"/>
              </a:rPr>
              <a:t>Gecikme</a:t>
            </a:r>
          </a:p>
        </p:txBody>
      </p:sp>
      <p:sp>
        <p:nvSpPr>
          <p:cNvPr id="12" name="Oval 11"/>
          <p:cNvSpPr/>
          <p:nvPr/>
        </p:nvSpPr>
        <p:spPr>
          <a:xfrm>
            <a:off x="8915400" y="4663440"/>
            <a:ext cx="1234440" cy="914400"/>
          </a:xfrm>
          <a:prstGeom prst="ellipse">
            <a:avLst/>
          </a:prstGeom>
          <a:solidFill>
            <a:srgbClr val="FAE8E5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0" y="4892040"/>
            <a:ext cx="1143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222222"/>
                </a:solidFill>
                <a:latin typeface="Aptos"/>
              </a:rPr>
              <a:t>Veri Kalitesi
/ Güvenilirlik</a:t>
            </a:r>
          </a:p>
        </p:txBody>
      </p:sp>
      <p:sp>
        <p:nvSpPr>
          <p:cNvPr id="14" name="Oval 13"/>
          <p:cNvSpPr/>
          <p:nvPr/>
        </p:nvSpPr>
        <p:spPr>
          <a:xfrm>
            <a:off x="7607808" y="3246120"/>
            <a:ext cx="1234440" cy="777240"/>
          </a:xfrm>
          <a:prstGeom prst="ellipse">
            <a:avLst/>
          </a:prstGeom>
          <a:solidFill>
            <a:srgbClr val="E6F1F8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26679" y="3511296"/>
            <a:ext cx="9601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0D2342"/>
                </a:solidFill>
                <a:latin typeface="Aptos"/>
              </a:rPr>
              <a:t>Denge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1480" y="6400800"/>
            <a:ext cx="11155680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7200" y="6419088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F6C7A"/>
                </a:solidFill>
                <a:latin typeface="Aptos"/>
              </a:rPr>
              <a:t>Kablosuz Duyarga Ağları · Bölüm 1 · Doç. Dr. Yunus Eği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0" y="63825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0D2342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1.2.2 Data Link Layer (MAC)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9768" y="749808"/>
            <a:ext cx="8961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C7A"/>
                </a:solidFill>
                <a:latin typeface="Aptos"/>
              </a:rPr>
              <a:t>Bağlantı katmanı; ortam erişimi, çerçeveleme ve hata kontrolünden sorumludur.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2328" y="2244509"/>
            <a:ext cx="5120640" cy="2625014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MAC’in</a:t>
            </a:r>
            <a:r>
              <a:rPr dirty="0"/>
              <a:t> </a:t>
            </a:r>
            <a:r>
              <a:rPr dirty="0" err="1"/>
              <a:t>iki</a:t>
            </a:r>
            <a:r>
              <a:rPr dirty="0"/>
              <a:t> ana </a:t>
            </a:r>
            <a:r>
              <a:rPr dirty="0" err="1"/>
              <a:t>amacı</a:t>
            </a:r>
            <a:r>
              <a:rPr dirty="0"/>
              <a:t>: </a:t>
            </a:r>
            <a:r>
              <a:rPr dirty="0" err="1"/>
              <a:t>ağ</a:t>
            </a:r>
            <a:r>
              <a:rPr dirty="0"/>
              <a:t> </a:t>
            </a:r>
            <a:r>
              <a:rPr dirty="0" err="1"/>
              <a:t>altyapısını</a:t>
            </a:r>
            <a:r>
              <a:rPr dirty="0"/>
              <a:t> </a:t>
            </a:r>
            <a:r>
              <a:rPr dirty="0" err="1"/>
              <a:t>oluşturmak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kaynakları</a:t>
            </a:r>
            <a:r>
              <a:rPr dirty="0"/>
              <a:t> </a:t>
            </a:r>
            <a:r>
              <a:rPr dirty="0" err="1"/>
              <a:t>adil</a:t>
            </a:r>
            <a:r>
              <a:rPr dirty="0"/>
              <a:t> </a:t>
            </a:r>
            <a:r>
              <a:rPr dirty="0" err="1"/>
              <a:t>paylaşmak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Çarpışma</a:t>
            </a:r>
            <a:r>
              <a:rPr dirty="0"/>
              <a:t>, </a:t>
            </a:r>
            <a:r>
              <a:rPr dirty="0" err="1"/>
              <a:t>yeniden</a:t>
            </a:r>
            <a:r>
              <a:rPr dirty="0"/>
              <a:t> </a:t>
            </a:r>
            <a:r>
              <a:rPr dirty="0" err="1"/>
              <a:t>iletim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boşta</a:t>
            </a:r>
            <a:r>
              <a:rPr dirty="0"/>
              <a:t> </a:t>
            </a:r>
            <a:r>
              <a:rPr dirty="0" err="1"/>
              <a:t>dinleme</a:t>
            </a:r>
            <a:r>
              <a:rPr dirty="0"/>
              <a:t> </a:t>
            </a:r>
            <a:r>
              <a:rPr dirty="0" err="1"/>
              <a:t>enerji</a:t>
            </a:r>
            <a:r>
              <a:rPr dirty="0"/>
              <a:t> </a:t>
            </a:r>
            <a:r>
              <a:rPr dirty="0" err="1"/>
              <a:t>kaybına</a:t>
            </a:r>
            <a:r>
              <a:rPr dirty="0"/>
              <a:t> </a:t>
            </a:r>
            <a:r>
              <a:rPr dirty="0" err="1"/>
              <a:t>neden</a:t>
            </a:r>
            <a:r>
              <a:rPr dirty="0"/>
              <a:t> </a:t>
            </a:r>
            <a:r>
              <a:rPr dirty="0" err="1"/>
              <a:t>olur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Uyku-uyanma</a:t>
            </a:r>
            <a:r>
              <a:rPr dirty="0"/>
              <a:t> </a:t>
            </a:r>
            <a:r>
              <a:rPr dirty="0" err="1"/>
              <a:t>mekanizmaları</a:t>
            </a:r>
            <a:r>
              <a:rPr dirty="0"/>
              <a:t> </a:t>
            </a:r>
            <a:r>
              <a:rPr dirty="0" err="1"/>
              <a:t>enerji</a:t>
            </a:r>
            <a:r>
              <a:rPr dirty="0"/>
              <a:t> </a:t>
            </a:r>
            <a:r>
              <a:rPr dirty="0" err="1"/>
              <a:t>kazancı</a:t>
            </a:r>
            <a:r>
              <a:rPr dirty="0"/>
              <a:t> </a:t>
            </a:r>
            <a:r>
              <a:rPr dirty="0" err="1"/>
              <a:t>sağlarken</a:t>
            </a:r>
            <a:r>
              <a:rPr dirty="0"/>
              <a:t> </a:t>
            </a:r>
            <a:r>
              <a:rPr dirty="0" err="1"/>
              <a:t>gecikmeyi</a:t>
            </a:r>
            <a:r>
              <a:rPr dirty="0"/>
              <a:t> </a:t>
            </a:r>
            <a:r>
              <a:rPr dirty="0" err="1"/>
              <a:t>artırabilir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/>
              <a:t>Hata </a:t>
            </a:r>
            <a:r>
              <a:rPr dirty="0" err="1"/>
              <a:t>kontrolü</a:t>
            </a:r>
            <a:r>
              <a:rPr dirty="0"/>
              <a:t> </a:t>
            </a:r>
            <a:r>
              <a:rPr dirty="0" err="1"/>
              <a:t>güvenilirliği</a:t>
            </a:r>
            <a:r>
              <a:rPr dirty="0"/>
              <a:t> </a:t>
            </a:r>
            <a:r>
              <a:rPr dirty="0" err="1"/>
              <a:t>artırır</a:t>
            </a:r>
            <a:r>
              <a:rPr dirty="0"/>
              <a:t> </a:t>
            </a:r>
            <a:r>
              <a:rPr dirty="0" err="1"/>
              <a:t>ancak</a:t>
            </a:r>
            <a:r>
              <a:rPr dirty="0"/>
              <a:t> ek </a:t>
            </a:r>
            <a:r>
              <a:rPr dirty="0" err="1"/>
              <a:t>protokol</a:t>
            </a:r>
            <a:r>
              <a:rPr dirty="0"/>
              <a:t> </a:t>
            </a:r>
            <a:r>
              <a:rPr dirty="0" err="1"/>
              <a:t>yükü</a:t>
            </a:r>
            <a:r>
              <a:rPr dirty="0"/>
              <a:t> </a:t>
            </a:r>
            <a:r>
              <a:rPr dirty="0" err="1"/>
              <a:t>getirir</a:t>
            </a:r>
            <a:r>
              <a:rPr dirty="0"/>
              <a:t>.</a:t>
            </a:r>
          </a:p>
        </p:txBody>
      </p:sp>
      <p:sp>
        <p:nvSpPr>
          <p:cNvPr id="7" name="Isosceles Triangle 6"/>
          <p:cNvSpPr/>
          <p:nvPr/>
        </p:nvSpPr>
        <p:spPr>
          <a:xfrm rot="10800000">
            <a:off x="6400800" y="1828800"/>
            <a:ext cx="3657600" cy="3108960"/>
          </a:xfrm>
          <a:prstGeom prst="triangle">
            <a:avLst/>
          </a:prstGeom>
          <a:solidFill>
            <a:srgbClr val="F4F8FC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269480" y="1874519"/>
            <a:ext cx="1234440" cy="914400"/>
          </a:xfrm>
          <a:prstGeom prst="ellipse">
            <a:avLst/>
          </a:prstGeom>
          <a:solidFill>
            <a:srgbClr val="E3F5F5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0" y="2103120"/>
            <a:ext cx="1143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222222"/>
                </a:solidFill>
                <a:latin typeface="Aptos"/>
              </a:rPr>
              <a:t>Enerji
Verimliliği</a:t>
            </a:r>
          </a:p>
        </p:txBody>
      </p:sp>
      <p:sp>
        <p:nvSpPr>
          <p:cNvPr id="10" name="Oval 9"/>
          <p:cNvSpPr/>
          <p:nvPr/>
        </p:nvSpPr>
        <p:spPr>
          <a:xfrm>
            <a:off x="6217920" y="4709160"/>
            <a:ext cx="1234440" cy="914400"/>
          </a:xfrm>
          <a:prstGeom prst="ellipse">
            <a:avLst/>
          </a:prstGeom>
          <a:solidFill>
            <a:srgbClr val="FCF3DE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263640" y="4937760"/>
            <a:ext cx="1143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222222"/>
                </a:solidFill>
                <a:latin typeface="Aptos"/>
              </a:rPr>
              <a:t>Gecikme</a:t>
            </a:r>
          </a:p>
        </p:txBody>
      </p:sp>
      <p:sp>
        <p:nvSpPr>
          <p:cNvPr id="12" name="Oval 11"/>
          <p:cNvSpPr/>
          <p:nvPr/>
        </p:nvSpPr>
        <p:spPr>
          <a:xfrm>
            <a:off x="8915400" y="4663440"/>
            <a:ext cx="1234440" cy="914400"/>
          </a:xfrm>
          <a:prstGeom prst="ellipse">
            <a:avLst/>
          </a:prstGeom>
          <a:solidFill>
            <a:srgbClr val="FAE8E5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0" y="4892040"/>
            <a:ext cx="1143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222222"/>
                </a:solidFill>
                <a:latin typeface="Aptos"/>
              </a:rPr>
              <a:t>Veri Kalitesi
/ Güvenilirlik</a:t>
            </a:r>
          </a:p>
        </p:txBody>
      </p:sp>
      <p:sp>
        <p:nvSpPr>
          <p:cNvPr id="14" name="Oval 13"/>
          <p:cNvSpPr/>
          <p:nvPr/>
        </p:nvSpPr>
        <p:spPr>
          <a:xfrm>
            <a:off x="7607808" y="3246120"/>
            <a:ext cx="1234440" cy="777240"/>
          </a:xfrm>
          <a:prstGeom prst="ellipse">
            <a:avLst/>
          </a:prstGeom>
          <a:solidFill>
            <a:srgbClr val="E6F1F8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26679" y="3511296"/>
            <a:ext cx="9601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0D2342"/>
                </a:solidFill>
                <a:latin typeface="Aptos"/>
              </a:rPr>
              <a:t>Denge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1480" y="6400800"/>
            <a:ext cx="11155680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7200" y="6419088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F6C7A"/>
                </a:solidFill>
                <a:latin typeface="Aptos"/>
              </a:rPr>
              <a:t>Kablosuz Duyarga Ağları · Bölüm 1 · Doç. Dr. Yunus Eği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0" y="63825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0D2342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1.2.3–1.2.5 Üst Katmanların Özeti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9768" y="749808"/>
            <a:ext cx="8961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C7A"/>
                </a:solidFill>
                <a:latin typeface="Aptos"/>
              </a:rPr>
              <a:t>Network, Transport ve Application katmanları; veri taşıma ve uygulama servislerini tamamlar.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080194"/>
            <a:ext cx="5120640" cy="2625014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/>
              <a:t>Network Layer: </a:t>
            </a:r>
            <a:r>
              <a:rPr dirty="0" err="1"/>
              <a:t>çok</a:t>
            </a:r>
            <a:r>
              <a:rPr dirty="0"/>
              <a:t> </a:t>
            </a:r>
            <a:r>
              <a:rPr dirty="0" err="1"/>
              <a:t>atlamalı</a:t>
            </a:r>
            <a:r>
              <a:rPr dirty="0"/>
              <a:t> </a:t>
            </a:r>
            <a:r>
              <a:rPr dirty="0" err="1"/>
              <a:t>yönlendirme</a:t>
            </a:r>
            <a:r>
              <a:rPr dirty="0"/>
              <a:t>, </a:t>
            </a:r>
            <a:r>
              <a:rPr dirty="0" err="1"/>
              <a:t>adresleme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ağ</a:t>
            </a:r>
            <a:r>
              <a:rPr dirty="0"/>
              <a:t> </a:t>
            </a:r>
            <a:r>
              <a:rPr dirty="0" err="1"/>
              <a:t>organizasyonu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/>
              <a:t>Transport Layer: </a:t>
            </a:r>
            <a:r>
              <a:rPr dirty="0" err="1"/>
              <a:t>uygulama</a:t>
            </a:r>
            <a:r>
              <a:rPr dirty="0"/>
              <a:t> </a:t>
            </a:r>
            <a:r>
              <a:rPr dirty="0" err="1"/>
              <a:t>gerektiriyorsa</a:t>
            </a:r>
            <a:r>
              <a:rPr dirty="0"/>
              <a:t> </a:t>
            </a:r>
            <a:r>
              <a:rPr dirty="0" err="1"/>
              <a:t>uçtan</a:t>
            </a:r>
            <a:r>
              <a:rPr dirty="0"/>
              <a:t> </a:t>
            </a:r>
            <a:r>
              <a:rPr dirty="0" err="1"/>
              <a:t>uca</a:t>
            </a:r>
            <a:r>
              <a:rPr dirty="0"/>
              <a:t> </a:t>
            </a:r>
            <a:r>
              <a:rPr dirty="0" err="1"/>
              <a:t>akış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güvenilirlik</a:t>
            </a:r>
            <a:r>
              <a:rPr dirty="0"/>
              <a:t> </a:t>
            </a:r>
            <a:r>
              <a:rPr dirty="0" err="1"/>
              <a:t>mekanizmaları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/>
              <a:t>Application Layer: </a:t>
            </a:r>
            <a:r>
              <a:rPr dirty="0" err="1"/>
              <a:t>izleme</a:t>
            </a:r>
            <a:r>
              <a:rPr dirty="0"/>
              <a:t>, </a:t>
            </a:r>
            <a:r>
              <a:rPr dirty="0" err="1"/>
              <a:t>olay</a:t>
            </a:r>
            <a:r>
              <a:rPr dirty="0"/>
              <a:t> </a:t>
            </a:r>
            <a:r>
              <a:rPr dirty="0" err="1"/>
              <a:t>algılama</a:t>
            </a:r>
            <a:r>
              <a:rPr dirty="0"/>
              <a:t>, </a:t>
            </a:r>
            <a:r>
              <a:rPr dirty="0" err="1"/>
              <a:t>otomasyon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kullanıcı</a:t>
            </a:r>
            <a:r>
              <a:rPr dirty="0"/>
              <a:t> </a:t>
            </a:r>
            <a:r>
              <a:rPr dirty="0" err="1"/>
              <a:t>servisi</a:t>
            </a:r>
            <a:r>
              <a:rPr dirty="0"/>
              <a:t> </a:t>
            </a:r>
            <a:r>
              <a:rPr dirty="0" err="1"/>
              <a:t>mantığı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/>
              <a:t>WSN </a:t>
            </a:r>
            <a:r>
              <a:rPr dirty="0" err="1"/>
              <a:t>tasarımında</a:t>
            </a:r>
            <a:r>
              <a:rPr dirty="0"/>
              <a:t> her </a:t>
            </a:r>
            <a:r>
              <a:rPr dirty="0" err="1"/>
              <a:t>üst</a:t>
            </a:r>
            <a:r>
              <a:rPr dirty="0"/>
              <a:t> </a:t>
            </a:r>
            <a:r>
              <a:rPr dirty="0" err="1"/>
              <a:t>katman</a:t>
            </a:r>
            <a:r>
              <a:rPr dirty="0"/>
              <a:t> </a:t>
            </a:r>
            <a:r>
              <a:rPr dirty="0" err="1"/>
              <a:t>kararı</a:t>
            </a:r>
            <a:r>
              <a:rPr dirty="0"/>
              <a:t> </a:t>
            </a:r>
            <a:r>
              <a:rPr dirty="0" err="1"/>
              <a:t>enerji</a:t>
            </a:r>
            <a:r>
              <a:rPr dirty="0"/>
              <a:t>, </a:t>
            </a:r>
            <a:r>
              <a:rPr dirty="0" err="1"/>
              <a:t>gecikme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veri</a:t>
            </a:r>
            <a:r>
              <a:rPr dirty="0"/>
              <a:t> </a:t>
            </a:r>
            <a:r>
              <a:rPr dirty="0" err="1"/>
              <a:t>kalitesini</a:t>
            </a:r>
            <a:r>
              <a:rPr dirty="0"/>
              <a:t> </a:t>
            </a:r>
            <a:r>
              <a:rPr dirty="0" err="1"/>
              <a:t>etkiler</a:t>
            </a:r>
            <a:r>
              <a:rPr dirty="0"/>
              <a:t>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1480" y="6400800"/>
            <a:ext cx="11155680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57200" y="6419088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F6C7A"/>
                </a:solidFill>
                <a:latin typeface="Aptos"/>
              </a:rPr>
              <a:t>Kablosuz Duyarga Ağları · Bölüm 1 · Doç. Dr. Yunus Eği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0" y="63825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0D2342"/>
                </a:solidFill>
                <a:latin typeface="Aptos"/>
              </a:rPr>
              <a:t>16</a:t>
            </a:r>
          </a:p>
        </p:txBody>
      </p:sp>
      <p:pic>
        <p:nvPicPr>
          <p:cNvPr id="22" name="Picture 21" descr="fig13_w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147505"/>
            <a:ext cx="5623560" cy="369430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85800" y="5806440"/>
            <a:ext cx="47548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50" i="1">
                <a:solidFill>
                  <a:srgbClr val="5F6C7A"/>
                </a:solidFill>
                <a:latin typeface="Aptos"/>
              </a:rPr>
              <a:t>WirelessHART gerçek mimarisi endüstriyel WSN örneği olarak tartışılabilir.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Örnek Senaryo: Akıllı Sera İzleme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9768" y="749808"/>
            <a:ext cx="8961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C7A"/>
                </a:solidFill>
                <a:latin typeface="Aptos"/>
              </a:rPr>
              <a:t>Chapter 1 kavramlarını somutlaştıran basit bir uygulama örneği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340" y="2103120"/>
            <a:ext cx="5120640" cy="2625014"/>
          </a:xfrm>
          <a:prstGeom prst="rect">
            <a:avLst/>
          </a:prstGeom>
          <a:noFill/>
        </p:spPr>
        <p:txBody>
          <a:bodyPr wrap="square" lIns="45720">
            <a:spAutoFit/>
          </a:bodyPr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/>
              <a:t>Her sera </a:t>
            </a:r>
            <a:r>
              <a:rPr dirty="0" err="1"/>
              <a:t>bölmesine</a:t>
            </a:r>
            <a:r>
              <a:rPr dirty="0"/>
              <a:t> </a:t>
            </a:r>
            <a:r>
              <a:rPr dirty="0" err="1"/>
              <a:t>sıcaklık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nem </a:t>
            </a:r>
            <a:r>
              <a:rPr dirty="0" err="1"/>
              <a:t>sensörü</a:t>
            </a:r>
            <a:r>
              <a:rPr dirty="0"/>
              <a:t> </a:t>
            </a:r>
            <a:r>
              <a:rPr dirty="0" err="1"/>
              <a:t>yerleştirilir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 err="1"/>
              <a:t>Düğümler</a:t>
            </a:r>
            <a:r>
              <a:rPr dirty="0"/>
              <a:t> </a:t>
            </a:r>
            <a:r>
              <a:rPr dirty="0" err="1"/>
              <a:t>belirli</a:t>
            </a:r>
            <a:r>
              <a:rPr dirty="0"/>
              <a:t> </a:t>
            </a:r>
            <a:r>
              <a:rPr dirty="0" err="1"/>
              <a:t>aralıklarla</a:t>
            </a:r>
            <a:r>
              <a:rPr dirty="0"/>
              <a:t> </a:t>
            </a:r>
            <a:r>
              <a:rPr dirty="0" err="1"/>
              <a:t>veri</a:t>
            </a:r>
            <a:r>
              <a:rPr dirty="0"/>
              <a:t> </a:t>
            </a:r>
            <a:r>
              <a:rPr dirty="0" err="1"/>
              <a:t>ölçer</a:t>
            </a:r>
            <a:r>
              <a:rPr dirty="0"/>
              <a:t>; </a:t>
            </a:r>
            <a:r>
              <a:rPr dirty="0" err="1"/>
              <a:t>eşik</a:t>
            </a:r>
            <a:r>
              <a:rPr dirty="0"/>
              <a:t> </a:t>
            </a:r>
            <a:r>
              <a:rPr dirty="0" err="1"/>
              <a:t>aşımı</a:t>
            </a:r>
            <a:r>
              <a:rPr dirty="0"/>
              <a:t> </a:t>
            </a:r>
            <a:r>
              <a:rPr dirty="0" err="1"/>
              <a:t>durumunda</a:t>
            </a:r>
            <a:r>
              <a:rPr dirty="0"/>
              <a:t> </a:t>
            </a:r>
            <a:r>
              <a:rPr dirty="0" err="1"/>
              <a:t>olay</a:t>
            </a:r>
            <a:r>
              <a:rPr dirty="0"/>
              <a:t> </a:t>
            </a:r>
            <a:r>
              <a:rPr dirty="0" err="1"/>
              <a:t>tabanlı</a:t>
            </a:r>
            <a:r>
              <a:rPr dirty="0"/>
              <a:t> alarm </a:t>
            </a:r>
            <a:r>
              <a:rPr dirty="0" err="1"/>
              <a:t>üretir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/>
              <a:t>Veri sink </a:t>
            </a:r>
            <a:r>
              <a:rPr dirty="0" err="1"/>
              <a:t>düğümünde</a:t>
            </a:r>
            <a:r>
              <a:rPr dirty="0"/>
              <a:t> </a:t>
            </a:r>
            <a:r>
              <a:rPr dirty="0" err="1"/>
              <a:t>birleştirilir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yönetici</a:t>
            </a:r>
            <a:r>
              <a:rPr dirty="0"/>
              <a:t> </a:t>
            </a:r>
            <a:r>
              <a:rPr dirty="0" err="1"/>
              <a:t>paneline</a:t>
            </a:r>
            <a:r>
              <a:rPr dirty="0"/>
              <a:t> </a:t>
            </a:r>
            <a:r>
              <a:rPr dirty="0" err="1"/>
              <a:t>gönderilir</a:t>
            </a:r>
            <a:r>
              <a:rPr dirty="0"/>
              <a:t>.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  <a:defRPr sz="1800">
                <a:solidFill>
                  <a:srgbClr val="222222"/>
                </a:solidFill>
                <a:latin typeface="Aptos"/>
              </a:defRPr>
            </a:pPr>
            <a:r>
              <a:rPr dirty="0"/>
              <a:t>Enerji </a:t>
            </a:r>
            <a:r>
              <a:rPr dirty="0" err="1"/>
              <a:t>tasarrufu</a:t>
            </a:r>
            <a:r>
              <a:rPr dirty="0"/>
              <a:t> </a:t>
            </a:r>
            <a:r>
              <a:rPr dirty="0" err="1"/>
              <a:t>için</a:t>
            </a:r>
            <a:r>
              <a:rPr dirty="0"/>
              <a:t> </a:t>
            </a:r>
            <a:r>
              <a:rPr dirty="0" err="1"/>
              <a:t>raporlama</a:t>
            </a:r>
            <a:r>
              <a:rPr dirty="0"/>
              <a:t> </a:t>
            </a:r>
            <a:r>
              <a:rPr dirty="0" err="1"/>
              <a:t>aralığı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iletim</a:t>
            </a:r>
            <a:r>
              <a:rPr dirty="0"/>
              <a:t> </a:t>
            </a:r>
            <a:r>
              <a:rPr dirty="0" err="1"/>
              <a:t>sıklığı</a:t>
            </a:r>
            <a:r>
              <a:rPr dirty="0"/>
              <a:t> </a:t>
            </a:r>
            <a:r>
              <a:rPr dirty="0" err="1"/>
              <a:t>uygulamaya</a:t>
            </a:r>
            <a:r>
              <a:rPr dirty="0"/>
              <a:t> </a:t>
            </a:r>
            <a:r>
              <a:rPr dirty="0" err="1"/>
              <a:t>göre</a:t>
            </a:r>
            <a:r>
              <a:rPr dirty="0"/>
              <a:t> </a:t>
            </a:r>
            <a:r>
              <a:rPr dirty="0" err="1"/>
              <a:t>ayarlanır</a:t>
            </a:r>
            <a:r>
              <a:rPr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6440" y="1645920"/>
            <a:ext cx="3840480" cy="3474720"/>
          </a:xfrm>
          <a:prstGeom prst="roundRect">
            <a:avLst/>
          </a:prstGeom>
          <a:solidFill>
            <a:srgbClr val="E3F5F5"/>
          </a:solidFill>
          <a:ln>
            <a:solidFill>
              <a:srgbClr val="2196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40880" y="1783080"/>
            <a:ext cx="12801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0D2342"/>
                </a:solidFill>
                <a:latin typeface="Aptos"/>
              </a:rPr>
              <a:t>Sensor Field</a:t>
            </a:r>
          </a:p>
        </p:txBody>
      </p:sp>
      <p:sp>
        <p:nvSpPr>
          <p:cNvPr id="9" name="Oval 8"/>
          <p:cNvSpPr/>
          <p:nvPr/>
        </p:nvSpPr>
        <p:spPr>
          <a:xfrm>
            <a:off x="6172200" y="2286000"/>
            <a:ext cx="292608" cy="29260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995160" y="2560320"/>
            <a:ext cx="292608" cy="29260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7818120" y="2103120"/>
            <a:ext cx="292608" cy="29260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823960" y="2651760"/>
            <a:ext cx="292608" cy="29260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6537960" y="3383280"/>
            <a:ext cx="292608" cy="29260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7498079" y="3200400"/>
            <a:ext cx="292608" cy="29260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8503920" y="3840480"/>
            <a:ext cx="292608" cy="29260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7269480" y="4114800"/>
            <a:ext cx="292608" cy="29260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9966960" y="2788920"/>
            <a:ext cx="914400" cy="530352"/>
          </a:xfrm>
          <a:prstGeom prst="roundRect">
            <a:avLst/>
          </a:prstGeom>
          <a:solidFill>
            <a:srgbClr val="FCF3DE"/>
          </a:solidFill>
          <a:ln>
            <a:solidFill>
              <a:srgbClr val="F2AE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085832" y="2926080"/>
            <a:ext cx="685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>
                <a:latin typeface="Aptos"/>
              </a:rPr>
              <a:t>Sink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58400" y="1325880"/>
            <a:ext cx="1143000" cy="594360"/>
          </a:xfrm>
          <a:prstGeom prst="roundRect">
            <a:avLst/>
          </a:prstGeom>
          <a:solidFill>
            <a:srgbClr val="E6F1F8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149840" y="1527048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>
                <a:latin typeface="Aptos"/>
              </a:rPr>
              <a:t>User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058400" y="4572000"/>
            <a:ext cx="1234440" cy="594360"/>
          </a:xfrm>
          <a:prstGeom prst="roundRect">
            <a:avLst/>
          </a:prstGeom>
          <a:solidFill>
            <a:srgbClr val="FAE8E5"/>
          </a:solidFill>
          <a:ln>
            <a:solidFill>
              <a:srgbClr val="C646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131552" y="4773168"/>
            <a:ext cx="10515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latin typeface="Aptos"/>
              </a:rPr>
              <a:t>Internet</a:t>
            </a:r>
          </a:p>
        </p:txBody>
      </p:sp>
      <p:cxnSp>
        <p:nvCxnSpPr>
          <p:cNvPr id="23" name="Connector 22"/>
          <p:cNvCxnSpPr/>
          <p:nvPr/>
        </p:nvCxnSpPr>
        <p:spPr>
          <a:xfrm flipV="1">
            <a:off x="7662671" y="3054096"/>
            <a:ext cx="2304289" cy="310896"/>
          </a:xfrm>
          <a:prstGeom prst="line">
            <a:avLst/>
          </a:prstGeom>
          <a:ln w="17780">
            <a:solidFill>
              <a:srgbClr val="5F6C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8668512" y="3054096"/>
            <a:ext cx="1298448" cy="950976"/>
          </a:xfrm>
          <a:prstGeom prst="line">
            <a:avLst/>
          </a:prstGeom>
          <a:ln w="17780">
            <a:solidFill>
              <a:srgbClr val="5F6C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7434072" y="3054096"/>
            <a:ext cx="2532888" cy="1225296"/>
          </a:xfrm>
          <a:prstGeom prst="line">
            <a:avLst/>
          </a:prstGeom>
          <a:ln w="17780">
            <a:solidFill>
              <a:srgbClr val="5F6C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6336792" y="2450592"/>
            <a:ext cx="1435608" cy="932688"/>
          </a:xfrm>
          <a:prstGeom prst="line">
            <a:avLst/>
          </a:prstGeom>
          <a:ln w="12700">
            <a:solidFill>
              <a:srgbClr val="96AA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7159752" y="2724912"/>
            <a:ext cx="612648" cy="658368"/>
          </a:xfrm>
          <a:prstGeom prst="line">
            <a:avLst/>
          </a:prstGeom>
          <a:ln w="12700">
            <a:solidFill>
              <a:srgbClr val="96AA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H="1">
            <a:off x="7772400" y="2267712"/>
            <a:ext cx="210312" cy="1115568"/>
          </a:xfrm>
          <a:prstGeom prst="line">
            <a:avLst/>
          </a:prstGeom>
          <a:ln w="12700">
            <a:solidFill>
              <a:srgbClr val="96AA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H="1">
            <a:off x="7772400" y="2816352"/>
            <a:ext cx="1216152" cy="566928"/>
          </a:xfrm>
          <a:prstGeom prst="line">
            <a:avLst/>
          </a:prstGeom>
          <a:ln w="12700">
            <a:solidFill>
              <a:srgbClr val="96AA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6702552" y="3383280"/>
            <a:ext cx="1069848" cy="164592"/>
          </a:xfrm>
          <a:prstGeom prst="line">
            <a:avLst/>
          </a:prstGeom>
          <a:ln w="12700">
            <a:solidFill>
              <a:srgbClr val="96AA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10424160" y="1618488"/>
            <a:ext cx="182880" cy="1170432"/>
          </a:xfrm>
          <a:prstGeom prst="line">
            <a:avLst/>
          </a:prstGeom>
          <a:ln w="22860">
            <a:solidFill>
              <a:srgbClr val="0D234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10424160" y="3319272"/>
            <a:ext cx="182880" cy="1545336"/>
          </a:xfrm>
          <a:prstGeom prst="line">
            <a:avLst/>
          </a:prstGeom>
          <a:ln w="22860">
            <a:solidFill>
              <a:srgbClr val="0D234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411480" y="6400800"/>
            <a:ext cx="11155680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457200" y="6419088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F6C7A"/>
                </a:solidFill>
                <a:latin typeface="Aptos"/>
              </a:rPr>
              <a:t>Kablosuz Duyarga Ağları · Bölüm 1 · Doç. Dr. Yunus Eği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972800" y="63825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0D2342"/>
                </a:solidFill>
                <a:latin typeface="Apto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Özet ve Tartışma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9768" y="749808"/>
            <a:ext cx="89611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C7A"/>
                </a:solidFill>
                <a:latin typeface="Aptos"/>
              </a:rPr>
              <a:t>Ders sonunda öğrencinin hatırlaması beklenen çekirdek fikirler.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54480"/>
            <a:ext cx="4892040" cy="1691640"/>
          </a:xfrm>
          <a:prstGeom prst="roundRect">
            <a:avLst/>
          </a:prstGeom>
          <a:solidFill>
            <a:srgbClr val="E6F1F8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719072"/>
            <a:ext cx="35718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 dirty="0">
                <a:solidFill>
                  <a:srgbClr val="0D2342"/>
                </a:solidFill>
                <a:latin typeface="Aptos"/>
              </a:rPr>
              <a:t>WSN </a:t>
            </a:r>
            <a:r>
              <a:rPr sz="1800" b="1" dirty="0" err="1">
                <a:solidFill>
                  <a:srgbClr val="0D2342"/>
                </a:solidFill>
                <a:latin typeface="Aptos"/>
              </a:rPr>
              <a:t>nedir</a:t>
            </a:r>
            <a:r>
              <a:rPr sz="1800" b="1" dirty="0">
                <a:solidFill>
                  <a:srgbClr val="0D2342"/>
                </a:solidFill>
                <a:latin typeface="Aptos"/>
              </a:rPr>
              <a:t>?</a:t>
            </a:r>
          </a:p>
          <a:p>
            <a:r>
              <a:rPr sz="1400" dirty="0" err="1">
                <a:solidFill>
                  <a:srgbClr val="222222"/>
                </a:solidFill>
                <a:latin typeface="Aptos"/>
              </a:rPr>
              <a:t>Çok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sayıda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düşük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güçlü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düğümün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ortak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ölçüm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yapıp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kablosuz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olarak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veri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taşıdığı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ağ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yapısı</a:t>
            </a:r>
            <a:r>
              <a:rPr sz="1400" dirty="0">
                <a:solidFill>
                  <a:srgbClr val="222222"/>
                </a:solidFill>
                <a:latin typeface="Aptos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80760" y="1554480"/>
            <a:ext cx="4892040" cy="1691640"/>
          </a:xfrm>
          <a:prstGeom prst="roundRect">
            <a:avLst/>
          </a:prstGeom>
          <a:solidFill>
            <a:srgbClr val="E3F5F5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63640" y="1719072"/>
            <a:ext cx="379476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0D2342"/>
                </a:solidFill>
                <a:latin typeface="Aptos"/>
              </a:rPr>
              <a:t>Platformlar</a:t>
            </a:r>
          </a:p>
          <a:p>
            <a:r>
              <a:rPr sz="1400">
                <a:solidFill>
                  <a:srgbClr val="222222"/>
                </a:solidFill>
                <a:latin typeface="Aptos"/>
              </a:rPr>
              <a:t>Low-end ve high-end platformlar uygulama ihtiyacına göre farklı donanım kapasitesi sunar.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657600"/>
            <a:ext cx="4892040" cy="1691640"/>
          </a:xfrm>
          <a:prstGeom prst="roundRect">
            <a:avLst/>
          </a:prstGeom>
          <a:solidFill>
            <a:srgbClr val="FCF3DE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3822191"/>
            <a:ext cx="3947465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 dirty="0" err="1">
                <a:solidFill>
                  <a:srgbClr val="0D2342"/>
                </a:solidFill>
                <a:latin typeface="Aptos"/>
              </a:rPr>
              <a:t>Standartlar</a:t>
            </a:r>
            <a:endParaRPr sz="1800" b="1" dirty="0">
              <a:solidFill>
                <a:srgbClr val="0D2342"/>
              </a:solidFill>
              <a:latin typeface="Aptos"/>
            </a:endParaRPr>
          </a:p>
          <a:p>
            <a:r>
              <a:rPr sz="1400" dirty="0">
                <a:solidFill>
                  <a:srgbClr val="222222"/>
                </a:solidFill>
                <a:latin typeface="Aptos"/>
              </a:rPr>
              <a:t>IEEE 802.15.4, ZigBee,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WirelessHART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ve</a:t>
            </a:r>
            <a:r>
              <a:rPr sz="1400" dirty="0">
                <a:solidFill>
                  <a:srgbClr val="222222"/>
                </a:solidFill>
                <a:latin typeface="Aptos"/>
              </a:rPr>
              <a:t> 6LoWPAN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birlikte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ekosistemi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oluşturur</a:t>
            </a:r>
            <a:r>
              <a:rPr sz="1400" dirty="0">
                <a:solidFill>
                  <a:srgbClr val="222222"/>
                </a:solidFill>
                <a:latin typeface="Aptos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80760" y="3657600"/>
            <a:ext cx="4892040" cy="1691640"/>
          </a:xfrm>
          <a:prstGeom prst="roundRect">
            <a:avLst/>
          </a:prstGeom>
          <a:solidFill>
            <a:srgbClr val="FAE8E5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263640" y="3822191"/>
            <a:ext cx="3956685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 dirty="0" err="1">
                <a:solidFill>
                  <a:srgbClr val="0D2342"/>
                </a:solidFill>
                <a:latin typeface="Aptos"/>
              </a:rPr>
              <a:t>Mimari</a:t>
            </a:r>
            <a:endParaRPr sz="1800" b="1" dirty="0">
              <a:solidFill>
                <a:srgbClr val="0D2342"/>
              </a:solidFill>
              <a:latin typeface="Aptos"/>
            </a:endParaRPr>
          </a:p>
          <a:p>
            <a:r>
              <a:rPr sz="1400" dirty="0" err="1">
                <a:solidFill>
                  <a:srgbClr val="222222"/>
                </a:solidFill>
                <a:latin typeface="Aptos"/>
              </a:rPr>
              <a:t>Katmanlı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protokol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yığını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ve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yönetim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düzlemleri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enerji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verimliliğini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belirler</a:t>
            </a:r>
            <a:r>
              <a:rPr sz="1400" dirty="0">
                <a:solidFill>
                  <a:srgbClr val="222222"/>
                </a:solidFill>
                <a:latin typeface="Aptos"/>
              </a:rPr>
              <a:t>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1480" y="6400800"/>
            <a:ext cx="11155680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7200" y="6419088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F6C7A"/>
                </a:solidFill>
                <a:latin typeface="Aptos"/>
              </a:rPr>
              <a:t>Kablosuz Duyarga Ağları · Bölüm 1 · Doç. Dr. Yunus Eği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0" y="63825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0D2342"/>
                </a:solidFill>
                <a:latin typeface="Aptos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109728"/>
            <a:ext cx="10332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Ek Gerçek Cihaz Fotoğrafları – Low-End Motes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9768" y="749808"/>
            <a:ext cx="104241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C7A"/>
                </a:solidFill>
                <a:latin typeface="Aptos"/>
              </a:rPr>
              <a:t>Ders sırasında gerçek donanımı tanıtmak için kullanılabilecek temsilî görüntüler.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5216" y="2332310"/>
            <a:ext cx="3566160" cy="2248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  <a:defRPr sz="1600">
                <a:solidFill>
                  <a:srgbClr val="222222"/>
                </a:solidFill>
                <a:latin typeface="Aptos"/>
              </a:defRPr>
            </a:pPr>
            <a:r>
              <a:rPr dirty="0"/>
              <a:t>Bu </a:t>
            </a:r>
            <a:r>
              <a:rPr dirty="0" err="1"/>
              <a:t>slayt</a:t>
            </a:r>
            <a:r>
              <a:rPr dirty="0"/>
              <a:t>, low-end mote </a:t>
            </a:r>
            <a:r>
              <a:rPr dirty="0" err="1"/>
              <a:t>örneklerini</a:t>
            </a:r>
            <a:r>
              <a:rPr dirty="0"/>
              <a:t> </a:t>
            </a:r>
            <a:r>
              <a:rPr dirty="0" err="1"/>
              <a:t>görsel</a:t>
            </a:r>
            <a:r>
              <a:rPr dirty="0"/>
              <a:t> </a:t>
            </a:r>
            <a:r>
              <a:rPr dirty="0" err="1"/>
              <a:t>olarak</a:t>
            </a:r>
            <a:r>
              <a:rPr dirty="0"/>
              <a:t> </a:t>
            </a:r>
            <a:r>
              <a:rPr dirty="0" err="1"/>
              <a:t>tanıtmak</a:t>
            </a:r>
            <a:r>
              <a:rPr dirty="0"/>
              <a:t> </a:t>
            </a:r>
            <a:r>
              <a:rPr dirty="0" err="1"/>
              <a:t>için</a:t>
            </a:r>
            <a:r>
              <a:rPr dirty="0"/>
              <a:t> </a:t>
            </a:r>
            <a:r>
              <a:rPr dirty="0" err="1"/>
              <a:t>eklendi</a:t>
            </a:r>
            <a:r>
              <a:rPr dirty="0"/>
              <a:t>.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  <a:defRPr sz="1600">
                <a:solidFill>
                  <a:srgbClr val="222222"/>
                </a:solidFill>
                <a:latin typeface="Aptos"/>
              </a:defRPr>
            </a:pPr>
            <a:r>
              <a:rPr dirty="0" err="1"/>
              <a:t>Özellikle</a:t>
            </a:r>
            <a:r>
              <a:rPr dirty="0"/>
              <a:t> Mica-class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TelosB</a:t>
            </a:r>
            <a:r>
              <a:rPr dirty="0"/>
              <a:t> </a:t>
            </a:r>
            <a:r>
              <a:rPr dirty="0" err="1"/>
              <a:t>ailesi</a:t>
            </a:r>
            <a:r>
              <a:rPr dirty="0"/>
              <a:t>, WSN </a:t>
            </a:r>
            <a:r>
              <a:rPr dirty="0" err="1"/>
              <a:t>derslerinde</a:t>
            </a:r>
            <a:r>
              <a:rPr dirty="0"/>
              <a:t> </a:t>
            </a:r>
            <a:r>
              <a:rPr dirty="0" err="1"/>
              <a:t>klasik</a:t>
            </a:r>
            <a:r>
              <a:rPr dirty="0"/>
              <a:t> </a:t>
            </a:r>
            <a:r>
              <a:rPr dirty="0" err="1"/>
              <a:t>örneklerdir</a:t>
            </a:r>
            <a:r>
              <a:rPr dirty="0"/>
              <a:t>.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  <a:defRPr sz="1600">
                <a:solidFill>
                  <a:srgbClr val="222222"/>
                </a:solidFill>
                <a:latin typeface="Aptos"/>
              </a:defRPr>
            </a:pPr>
            <a:r>
              <a:rPr dirty="0" err="1"/>
              <a:t>Anlatım</a:t>
            </a:r>
            <a:r>
              <a:rPr dirty="0"/>
              <a:t> </a:t>
            </a:r>
            <a:r>
              <a:rPr dirty="0" err="1"/>
              <a:t>sırasında</a:t>
            </a:r>
            <a:r>
              <a:rPr dirty="0"/>
              <a:t> </a:t>
            </a:r>
            <a:r>
              <a:rPr dirty="0" err="1"/>
              <a:t>anten</a:t>
            </a:r>
            <a:r>
              <a:rPr dirty="0"/>
              <a:t>, </a:t>
            </a:r>
            <a:r>
              <a:rPr dirty="0" err="1"/>
              <a:t>işlemci</a:t>
            </a:r>
            <a:r>
              <a:rPr dirty="0"/>
              <a:t>, </a:t>
            </a:r>
            <a:r>
              <a:rPr dirty="0" err="1"/>
              <a:t>konektör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sensör</a:t>
            </a:r>
            <a:r>
              <a:rPr dirty="0"/>
              <a:t> </a:t>
            </a:r>
            <a:r>
              <a:rPr dirty="0" err="1"/>
              <a:t>kartı</a:t>
            </a:r>
            <a:r>
              <a:rPr dirty="0"/>
              <a:t> </a:t>
            </a:r>
            <a:r>
              <a:rPr dirty="0" err="1"/>
              <a:t>yapısı</a:t>
            </a:r>
            <a:r>
              <a:rPr dirty="0"/>
              <a:t> </a:t>
            </a:r>
            <a:r>
              <a:rPr dirty="0" err="1"/>
              <a:t>vurgulanabilir</a:t>
            </a:r>
            <a:r>
              <a:rPr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80560" y="1417320"/>
            <a:ext cx="2148840" cy="2057400"/>
          </a:xfrm>
          <a:prstGeom prst="roundRect">
            <a:avLst/>
          </a:prstGeom>
          <a:solidFill>
            <a:srgbClr val="E6F1F8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web_image_bdc1a950d5d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900" y="1527048"/>
            <a:ext cx="1280160" cy="12801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90288" y="2907791"/>
            <a:ext cx="1929384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0D2342"/>
                </a:solidFill>
                <a:latin typeface="Aptos"/>
              </a:rPr>
              <a:t>Crossbow / MicaZ</a:t>
            </a:r>
          </a:p>
          <a:p>
            <a:pPr algn="ctr"/>
            <a:r>
              <a:rPr sz="1000">
                <a:solidFill>
                  <a:srgbClr val="5F6C7A"/>
                </a:solidFill>
                <a:latin typeface="Aptos"/>
              </a:rPr>
              <a:t>Low-end mote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12280" y="1417320"/>
            <a:ext cx="2148840" cy="2057400"/>
          </a:xfrm>
          <a:prstGeom prst="roundRect">
            <a:avLst/>
          </a:prstGeom>
          <a:solidFill>
            <a:srgbClr val="E3F5F5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web_image_fdd2eb8309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6620" y="1527048"/>
            <a:ext cx="1280160" cy="12801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922008" y="2907791"/>
            <a:ext cx="1929384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0D2342"/>
                </a:solidFill>
                <a:latin typeface="Aptos"/>
              </a:rPr>
              <a:t>TelosB</a:t>
            </a:r>
          </a:p>
          <a:p>
            <a:pPr algn="ctr"/>
            <a:r>
              <a:rPr sz="1000">
                <a:solidFill>
                  <a:srgbClr val="5F6C7A"/>
                </a:solidFill>
                <a:latin typeface="Aptos"/>
              </a:rPr>
              <a:t>Sensor mote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0" y="1417320"/>
            <a:ext cx="2148840" cy="2057400"/>
          </a:xfrm>
          <a:prstGeom prst="roundRect">
            <a:avLst/>
          </a:prstGeom>
          <a:solidFill>
            <a:srgbClr val="FCF3DE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web_image_449a4b64d06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8340" y="1527048"/>
            <a:ext cx="1280160" cy="128016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253728" y="2907791"/>
            <a:ext cx="1929384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0D2342"/>
                </a:solidFill>
                <a:latin typeface="Aptos"/>
              </a:rPr>
              <a:t>Mica-class node</a:t>
            </a:r>
          </a:p>
          <a:p>
            <a:pPr algn="ctr"/>
            <a:r>
              <a:rPr sz="1000">
                <a:solidFill>
                  <a:srgbClr val="5F6C7A"/>
                </a:solidFill>
                <a:latin typeface="Aptos"/>
              </a:rPr>
              <a:t>MCU + radio görünümü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80560" y="3886200"/>
            <a:ext cx="6812280" cy="1371600"/>
          </a:xfrm>
          <a:prstGeom prst="roundRect">
            <a:avLst/>
          </a:prstGeom>
          <a:solidFill>
            <a:srgbClr val="F4F8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709160" y="4069080"/>
            <a:ext cx="6144768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dirty="0" err="1">
                <a:solidFill>
                  <a:srgbClr val="1F4E79"/>
                </a:solidFill>
                <a:latin typeface="Aptos"/>
              </a:rPr>
              <a:t>Anlatım</a:t>
            </a:r>
            <a:r>
              <a:rPr sz="1600" b="1" dirty="0">
                <a:solidFill>
                  <a:srgbClr val="1F4E79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1F4E79"/>
                </a:solidFill>
                <a:latin typeface="Aptos"/>
              </a:rPr>
              <a:t>önerisi</a:t>
            </a:r>
            <a:r>
              <a:rPr sz="1600" b="1" dirty="0">
                <a:solidFill>
                  <a:srgbClr val="1F4E79"/>
                </a:solidFill>
                <a:latin typeface="Aptos"/>
              </a:rPr>
              <a:t>:</a:t>
            </a:r>
          </a:p>
          <a:p>
            <a:pPr>
              <a:defRPr sz="1300">
                <a:solidFill>
                  <a:srgbClr val="222222"/>
                </a:solidFill>
                <a:latin typeface="Aptos"/>
              </a:defRPr>
            </a:pPr>
            <a:r>
              <a:rPr dirty="0"/>
              <a:t>Mica/</a:t>
            </a:r>
            <a:r>
              <a:rPr dirty="0" err="1"/>
              <a:t>TelosB</a:t>
            </a:r>
            <a:r>
              <a:rPr dirty="0"/>
              <a:t> </a:t>
            </a:r>
            <a:r>
              <a:rPr dirty="0" err="1"/>
              <a:t>düğümlerinin</a:t>
            </a:r>
            <a:r>
              <a:rPr dirty="0"/>
              <a:t> </a:t>
            </a:r>
            <a:r>
              <a:rPr dirty="0" err="1"/>
              <a:t>küçük</a:t>
            </a:r>
            <a:r>
              <a:rPr dirty="0"/>
              <a:t> </a:t>
            </a:r>
            <a:r>
              <a:rPr dirty="0" err="1"/>
              <a:t>boyutlu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düşük</a:t>
            </a:r>
            <a:r>
              <a:rPr dirty="0"/>
              <a:t> </a:t>
            </a:r>
            <a:r>
              <a:rPr dirty="0" err="1"/>
              <a:t>güçlü</a:t>
            </a:r>
            <a:r>
              <a:rPr dirty="0"/>
              <a:t> </a:t>
            </a:r>
            <a:r>
              <a:rPr dirty="0" err="1"/>
              <a:t>yapısı</a:t>
            </a:r>
            <a:r>
              <a:rPr dirty="0"/>
              <a:t> </a:t>
            </a:r>
            <a:r>
              <a:rPr dirty="0" err="1"/>
              <a:t>üzerinde</a:t>
            </a:r>
            <a:r>
              <a:rPr dirty="0"/>
              <a:t> </a:t>
            </a:r>
            <a:r>
              <a:rPr dirty="0" err="1"/>
              <a:t>durun</a:t>
            </a:r>
            <a:r>
              <a:rPr dirty="0"/>
              <a:t>.</a:t>
            </a:r>
          </a:p>
          <a:p>
            <a:pPr>
              <a:defRPr sz="1300">
                <a:solidFill>
                  <a:srgbClr val="222222"/>
                </a:solidFill>
                <a:latin typeface="Aptos"/>
              </a:defRPr>
            </a:pPr>
            <a:r>
              <a:rPr dirty="0"/>
              <a:t>Bu </a:t>
            </a:r>
            <a:r>
              <a:rPr dirty="0" err="1"/>
              <a:t>cihazların</a:t>
            </a:r>
            <a:r>
              <a:rPr dirty="0"/>
              <a:t> </a:t>
            </a:r>
            <a:r>
              <a:rPr dirty="0" err="1"/>
              <a:t>çevresel</a:t>
            </a:r>
            <a:r>
              <a:rPr dirty="0"/>
              <a:t> </a:t>
            </a:r>
            <a:r>
              <a:rPr dirty="0" err="1"/>
              <a:t>izleme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deneysel</a:t>
            </a:r>
            <a:r>
              <a:rPr dirty="0"/>
              <a:t> WSN </a:t>
            </a:r>
            <a:r>
              <a:rPr dirty="0" err="1"/>
              <a:t>testbed’lerinde</a:t>
            </a:r>
            <a:r>
              <a:rPr dirty="0"/>
              <a:t> </a:t>
            </a:r>
            <a:r>
              <a:rPr dirty="0" err="1"/>
              <a:t>neden</a:t>
            </a:r>
            <a:r>
              <a:rPr dirty="0"/>
              <a:t> </a:t>
            </a:r>
            <a:r>
              <a:rPr dirty="0" err="1"/>
              <a:t>yaygın</a:t>
            </a:r>
            <a:r>
              <a:rPr dirty="0"/>
              <a:t> </a:t>
            </a:r>
            <a:r>
              <a:rPr dirty="0" err="1"/>
              <a:t>kullanıldığını</a:t>
            </a:r>
            <a:r>
              <a:rPr dirty="0"/>
              <a:t> </a:t>
            </a:r>
            <a:r>
              <a:rPr dirty="0" err="1"/>
              <a:t>açıklayın</a:t>
            </a:r>
            <a:r>
              <a:rPr dirty="0"/>
              <a:t>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6409944"/>
            <a:ext cx="11155680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57200" y="6419088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F6C7A"/>
                </a:solidFill>
                <a:latin typeface="Aptos"/>
              </a:rPr>
              <a:t>Kablosuz Duyarga Ağları · Bölüm 1 · Doç. Dr. Yunus Eği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0" y="63825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0D2342"/>
                </a:solidFill>
                <a:latin typeface="Aptos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D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109728"/>
            <a:ext cx="10332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Ek Gerçek Cihaz Fotoğrafları – Advanced / High-End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9768" y="749808"/>
            <a:ext cx="104241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F6C7A"/>
                </a:solidFill>
                <a:latin typeface="Aptos"/>
              </a:rPr>
              <a:t>Daha güçlü işlem ve genişletilebilirlik sunan mote örnekleri.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9787" y="1927140"/>
            <a:ext cx="3657600" cy="2519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  <a:defRPr sz="1600">
                <a:solidFill>
                  <a:srgbClr val="222222"/>
                </a:solidFill>
                <a:latin typeface="Aptos"/>
              </a:defRPr>
            </a:pPr>
            <a:r>
              <a:rPr dirty="0"/>
              <a:t>High-end </a:t>
            </a:r>
            <a:r>
              <a:rPr dirty="0" err="1"/>
              <a:t>düğümler</a:t>
            </a:r>
            <a:r>
              <a:rPr dirty="0"/>
              <a:t> </a:t>
            </a:r>
            <a:r>
              <a:rPr dirty="0" err="1"/>
              <a:t>daha</a:t>
            </a:r>
            <a:r>
              <a:rPr dirty="0"/>
              <a:t> </a:t>
            </a:r>
            <a:r>
              <a:rPr dirty="0" err="1"/>
              <a:t>fazla</a:t>
            </a:r>
            <a:r>
              <a:rPr dirty="0"/>
              <a:t> </a:t>
            </a:r>
            <a:r>
              <a:rPr dirty="0" err="1"/>
              <a:t>işlem</a:t>
            </a:r>
            <a:r>
              <a:rPr dirty="0"/>
              <a:t> </a:t>
            </a:r>
            <a:r>
              <a:rPr dirty="0" err="1"/>
              <a:t>gücü</a:t>
            </a:r>
            <a:r>
              <a:rPr dirty="0"/>
              <a:t>, </a:t>
            </a:r>
            <a:r>
              <a:rPr dirty="0" err="1"/>
              <a:t>bellek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genişletilebilirlik</a:t>
            </a:r>
            <a:r>
              <a:rPr dirty="0"/>
              <a:t> </a:t>
            </a:r>
            <a:r>
              <a:rPr dirty="0" err="1"/>
              <a:t>sağlar</a:t>
            </a:r>
            <a:r>
              <a:rPr dirty="0"/>
              <a:t>.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  <a:defRPr sz="1600">
                <a:solidFill>
                  <a:srgbClr val="222222"/>
                </a:solidFill>
                <a:latin typeface="Aptos"/>
              </a:defRPr>
            </a:pPr>
            <a:r>
              <a:rPr dirty="0" err="1"/>
              <a:t>Özellikle</a:t>
            </a:r>
            <a:r>
              <a:rPr dirty="0"/>
              <a:t> Imote2 </a:t>
            </a:r>
            <a:r>
              <a:rPr dirty="0" err="1"/>
              <a:t>sınıfı</a:t>
            </a:r>
            <a:r>
              <a:rPr dirty="0"/>
              <a:t> </a:t>
            </a:r>
            <a:r>
              <a:rPr dirty="0" err="1"/>
              <a:t>cihazlar</a:t>
            </a:r>
            <a:r>
              <a:rPr dirty="0"/>
              <a:t> </a:t>
            </a:r>
            <a:r>
              <a:rPr dirty="0" err="1"/>
              <a:t>görüntü</a:t>
            </a:r>
            <a:r>
              <a:rPr dirty="0"/>
              <a:t> </a:t>
            </a:r>
            <a:r>
              <a:rPr dirty="0" err="1"/>
              <a:t>işleme</a:t>
            </a:r>
            <a:r>
              <a:rPr dirty="0"/>
              <a:t>, </a:t>
            </a:r>
            <a:r>
              <a:rPr dirty="0" err="1"/>
              <a:t>sıkıştırma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gateway </a:t>
            </a:r>
            <a:r>
              <a:rPr dirty="0" err="1"/>
              <a:t>işlevleri</a:t>
            </a:r>
            <a:r>
              <a:rPr dirty="0"/>
              <a:t> </a:t>
            </a:r>
            <a:r>
              <a:rPr dirty="0" err="1"/>
              <a:t>için</a:t>
            </a:r>
            <a:r>
              <a:rPr dirty="0"/>
              <a:t> </a:t>
            </a:r>
            <a:r>
              <a:rPr dirty="0" err="1"/>
              <a:t>uygundur</a:t>
            </a:r>
            <a:r>
              <a:rPr dirty="0"/>
              <a:t>.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  <a:defRPr sz="1600">
                <a:solidFill>
                  <a:srgbClr val="222222"/>
                </a:solidFill>
                <a:latin typeface="Aptos"/>
              </a:defRPr>
            </a:pPr>
            <a:r>
              <a:rPr dirty="0"/>
              <a:t>Bu </a:t>
            </a:r>
            <a:r>
              <a:rPr dirty="0" err="1"/>
              <a:t>cihazlar</a:t>
            </a:r>
            <a:r>
              <a:rPr dirty="0"/>
              <a:t> </a:t>
            </a:r>
            <a:r>
              <a:rPr dirty="0" err="1"/>
              <a:t>düşük</a:t>
            </a:r>
            <a:r>
              <a:rPr dirty="0"/>
              <a:t> </a:t>
            </a:r>
            <a:r>
              <a:rPr dirty="0" err="1"/>
              <a:t>güçlü</a:t>
            </a:r>
            <a:r>
              <a:rPr dirty="0"/>
              <a:t> </a:t>
            </a:r>
            <a:r>
              <a:rPr dirty="0" err="1"/>
              <a:t>klasik</a:t>
            </a:r>
            <a:r>
              <a:rPr dirty="0"/>
              <a:t> </a:t>
            </a:r>
            <a:r>
              <a:rPr dirty="0" err="1"/>
              <a:t>mote’lara</a:t>
            </a:r>
            <a:r>
              <a:rPr dirty="0"/>
              <a:t> </a:t>
            </a:r>
            <a:r>
              <a:rPr dirty="0" err="1"/>
              <a:t>göre</a:t>
            </a:r>
            <a:r>
              <a:rPr dirty="0"/>
              <a:t> </a:t>
            </a:r>
            <a:r>
              <a:rPr dirty="0" err="1"/>
              <a:t>daha</a:t>
            </a:r>
            <a:r>
              <a:rPr dirty="0"/>
              <a:t> </a:t>
            </a:r>
            <a:r>
              <a:rPr dirty="0" err="1"/>
              <a:t>maliyetli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daha</a:t>
            </a:r>
            <a:r>
              <a:rPr dirty="0"/>
              <a:t> </a:t>
            </a:r>
            <a:r>
              <a:rPr dirty="0" err="1"/>
              <a:t>fazla</a:t>
            </a:r>
            <a:r>
              <a:rPr dirty="0"/>
              <a:t> </a:t>
            </a:r>
            <a:r>
              <a:rPr dirty="0" err="1"/>
              <a:t>enerji</a:t>
            </a:r>
            <a:r>
              <a:rPr dirty="0"/>
              <a:t> </a:t>
            </a:r>
            <a:r>
              <a:rPr dirty="0" err="1"/>
              <a:t>tüketir</a:t>
            </a:r>
            <a:r>
              <a:rPr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17720" y="1417320"/>
            <a:ext cx="2926080" cy="2743200"/>
          </a:xfrm>
          <a:prstGeom prst="roundRect">
            <a:avLst/>
          </a:prstGeom>
          <a:solidFill>
            <a:srgbClr val="FAE8E5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web_image_20d5ed63885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780" y="1527048"/>
            <a:ext cx="1965960" cy="19659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27448" y="3593591"/>
            <a:ext cx="2706624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0D2342"/>
                </a:solidFill>
                <a:latin typeface="Aptos"/>
              </a:rPr>
              <a:t>Imote2</a:t>
            </a:r>
          </a:p>
          <a:p>
            <a:pPr algn="ctr"/>
            <a:r>
              <a:rPr sz="1000">
                <a:solidFill>
                  <a:srgbClr val="5F6C7A"/>
                </a:solidFill>
                <a:latin typeface="Aptos"/>
              </a:rPr>
              <a:t>Advanced mote features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63840" y="1417320"/>
            <a:ext cx="2926080" cy="2743200"/>
          </a:xfrm>
          <a:prstGeom prst="roundRect">
            <a:avLst/>
          </a:prstGeom>
          <a:solidFill>
            <a:srgbClr val="E6F1F8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web_image_bdc1a950d5d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899" y="1527048"/>
            <a:ext cx="1965960" cy="1965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73567" y="3593591"/>
            <a:ext cx="2706624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0D2342"/>
                </a:solidFill>
                <a:latin typeface="Aptos"/>
              </a:rPr>
              <a:t>Crossbow family</a:t>
            </a:r>
          </a:p>
          <a:p>
            <a:pPr algn="ctr"/>
            <a:r>
              <a:rPr sz="1000">
                <a:solidFill>
                  <a:srgbClr val="5F6C7A"/>
                </a:solidFill>
                <a:latin typeface="Aptos"/>
              </a:rPr>
              <a:t>Representative hardware view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0" y="4526280"/>
            <a:ext cx="6355080" cy="914400"/>
          </a:xfrm>
          <a:prstGeom prst="roundRect">
            <a:avLst/>
          </a:prstGeom>
          <a:solidFill>
            <a:srgbClr val="F4F8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54880" y="4709160"/>
            <a:ext cx="5765433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 err="1">
                <a:solidFill>
                  <a:srgbClr val="1F4E79"/>
                </a:solidFill>
                <a:latin typeface="Aptos"/>
              </a:rPr>
              <a:t>Kısa</a:t>
            </a:r>
            <a:r>
              <a:rPr sz="1500" b="1" dirty="0">
                <a:solidFill>
                  <a:srgbClr val="1F4E79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1F4E79"/>
                </a:solidFill>
                <a:latin typeface="Aptos"/>
              </a:rPr>
              <a:t>karşılaştırma</a:t>
            </a:r>
            <a:r>
              <a:rPr sz="1500" b="1" dirty="0">
                <a:solidFill>
                  <a:srgbClr val="1F4E79"/>
                </a:solidFill>
                <a:latin typeface="Aptos"/>
              </a:rPr>
              <a:t>: </a:t>
            </a:r>
            <a:r>
              <a:rPr sz="1400" dirty="0">
                <a:solidFill>
                  <a:srgbClr val="222222"/>
                </a:solidFill>
                <a:latin typeface="Aptos"/>
              </a:rPr>
              <a:t>Low-end mote →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enerji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verimliliği</a:t>
            </a:r>
            <a:r>
              <a:rPr sz="1400" dirty="0">
                <a:solidFill>
                  <a:srgbClr val="222222"/>
                </a:solidFill>
                <a:latin typeface="Aptos"/>
              </a:rPr>
              <a:t>, High-end mote →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işlem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gücü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ve</a:t>
            </a:r>
            <a:r>
              <a:rPr sz="1400" dirty="0">
                <a:solidFill>
                  <a:srgbClr val="222222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22222"/>
                </a:solidFill>
                <a:latin typeface="Aptos"/>
              </a:rPr>
              <a:t>işlevsellik</a:t>
            </a:r>
            <a:r>
              <a:rPr sz="1400" dirty="0">
                <a:solidFill>
                  <a:srgbClr val="222222"/>
                </a:solidFill>
                <a:latin typeface="Aptos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1480" y="6400800"/>
            <a:ext cx="11155680" cy="18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7200" y="6419088"/>
            <a:ext cx="9601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F6C7A"/>
                </a:solidFill>
                <a:latin typeface="Aptos"/>
              </a:rPr>
              <a:t>Kablosuz Duyarga Ağları · Bölüm 1 · Doç. Dr. Yunus Eği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0" y="63825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0D2342"/>
                </a:solidFill>
                <a:latin typeface="Aptos"/>
              </a:rPr>
              <a:t>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2028</Words>
  <Application>Microsoft Office PowerPoint</Application>
  <PresentationFormat>Widescreen</PresentationFormat>
  <Paragraphs>269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Google Sans</vt:lpstr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Yunus EĞİ</cp:lastModifiedBy>
  <cp:revision>18</cp:revision>
  <dcterms:created xsi:type="dcterms:W3CDTF">2013-01-27T09:14:16Z</dcterms:created>
  <dcterms:modified xsi:type="dcterms:W3CDTF">2026-09-21T10:06:51Z</dcterms:modified>
  <cp:category/>
</cp:coreProperties>
</file>